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5" r:id="rId3"/>
    <p:sldMasterId id="2147483688" r:id="rId4"/>
  </p:sldMasterIdLst>
  <p:notesMasterIdLst>
    <p:notesMasterId r:id="rId9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Lst>
  <p:sldSz cx="9144000" cy="6858000" type="screen4x3"/>
  <p:notesSz cx="6858000" cy="91440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Верхний колонтитул 1"/>
          <p:cNvSpPr>
            <a:spLocks noGrp="1"/>
          </p:cNvSpPr>
          <p:nvPr>
            <p:ph type="hdr" sz="quarter"/>
          </p:nvPr>
        </p:nvSpPr>
        <p:spPr bwMode="auto">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5" name="Дата 2"/>
          <p:cNvSpPr>
            <a:spLocks noGrp="1"/>
          </p:cNvSpPr>
          <p:nvPr>
            <p:ph type="dt" idx="1"/>
          </p:nvPr>
        </p:nvSpPr>
        <p:spPr bwMode="auto">
          <a:xfrm>
            <a:off x="3884613" y="0"/>
            <a:ext cx="2971800" cy="457200"/>
          </a:xfrm>
          <a:prstGeom prst="rect">
            <a:avLst/>
          </a:prstGeom>
        </p:spPr>
        <p:txBody>
          <a:bodyPr vert="horz" lIns="91440" tIns="45720" rIns="91440" bIns="45720" rtlCol="0"/>
          <a:lstStyle>
            <a:lvl1pPr algn="r">
              <a:defRPr sz="1200"/>
            </a:lvl1pPr>
          </a:lstStyle>
          <a:p>
            <a:pPr>
              <a:defRPr/>
            </a:pPr>
            <a:fld id="{3DC4625E-9A09-41E5-8666-804B11951C73}" type="datetimeFigureOut">
              <a:rPr lang="ru-RU"/>
              <a:t>10.08.2021</a:t>
            </a:fld>
            <a:endParaRPr lang="ru-RU"/>
          </a:p>
        </p:txBody>
      </p:sp>
      <p:sp>
        <p:nvSpPr>
          <p:cNvPr id="6" name="Образ слайда 3"/>
          <p:cNvSpPr>
            <a:spLocks noGrp="1" noRot="1" noChangeAspect="1"/>
          </p:cNvSpPr>
          <p:nvPr>
            <p:ph type="sldImg" idx="2"/>
          </p:nvPr>
        </p:nvSpPr>
        <p:spPr bwMode="auto">
          <a:xfrm>
            <a:off x="1143000" y="685800"/>
            <a:ext cx="4572000" cy="3429000"/>
          </a:xfrm>
          <a:prstGeom prst="rect">
            <a:avLst/>
          </a:prstGeom>
          <a:noFill/>
          <a:ln w="12700">
            <a:solidFill>
              <a:prstClr val="black"/>
            </a:solidFill>
          </a:ln>
        </p:spPr>
        <p:txBody>
          <a:bodyPr vert="horz" lIns="91440" tIns="45720" rIns="91440" bIns="45720" rtlCol="0" anchor="ctr"/>
          <a:lstStyle/>
          <a:p>
            <a:pPr>
              <a:defRPr/>
            </a:pPr>
            <a:endParaRPr lang="ru-RU"/>
          </a:p>
        </p:txBody>
      </p:sp>
      <p:sp>
        <p:nvSpPr>
          <p:cNvPr id="7" name="Заметки 4"/>
          <p:cNvSpPr>
            <a:spLocks noGrp="1"/>
          </p:cNvSpPr>
          <p:nvPr>
            <p:ph type="body" sz="quarter" idx="3"/>
          </p:nvPr>
        </p:nvSpPr>
        <p:spPr bwMode="auto">
          <a:xfrm>
            <a:off x="685800" y="4343400"/>
            <a:ext cx="5486400" cy="4114800"/>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8" name="Нижний колонтитул 5"/>
          <p:cNvSpPr>
            <a:spLocks noGrp="1"/>
          </p:cNvSpPr>
          <p:nvPr>
            <p:ph type="ftr" sz="quarter" idx="4"/>
          </p:nvPr>
        </p:nvSpPr>
        <p:spPr bwMode="auto">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9" name="Номер слайда 6"/>
          <p:cNvSpPr>
            <a:spLocks noGrp="1"/>
          </p:cNvSpPr>
          <p:nvPr>
            <p:ph type="sldNum" sz="quarter" idx="5"/>
          </p:nvPr>
        </p:nvSpPr>
        <p:spPr bwMode="auto">
          <a:xfrm>
            <a:off x="3884613" y="8685213"/>
            <a:ext cx="2971800" cy="457200"/>
          </a:xfrm>
          <a:prstGeom prst="rect">
            <a:avLst/>
          </a:prstGeom>
        </p:spPr>
        <p:txBody>
          <a:bodyPr vert="horz" lIns="91440" tIns="45720" rIns="91440" bIns="45720" rtlCol="0" anchor="b"/>
          <a:lstStyle>
            <a:lvl1pPr algn="r">
              <a:defRPr sz="1200"/>
            </a:lvl1pPr>
          </a:lstStyle>
          <a:p>
            <a:pPr>
              <a:defRPr/>
            </a:pPr>
            <a:fld id="{EE10B366-00E1-4641-AE50-C154FD08EFC2}" type="slidenum">
              <a:rPr lang="ru-RU"/>
              <a:t>‹#›</a:t>
            </a:fld>
            <a:endParaRPr lang="ru-RU"/>
          </a:p>
        </p:txBody>
      </p:sp>
    </p:spTree>
    <p:extLst>
      <p:ext uri="{BB962C8B-B14F-4D97-AF65-F5344CB8AC3E}">
        <p14:creationId xmlns:p14="http://schemas.microsoft.com/office/powerpoint/2010/main" val="3980079908"/>
      </p:ext>
    </p:extLst>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Rectangle 7"/>
          <p:cNvSpPr>
            <a:spLocks noGrp="1" noChangeArrowheads="1"/>
          </p:cNvSpPr>
          <p:nvPr>
            <p:ph type="sldNum" sz="quarter" idx="5"/>
          </p:nvPr>
        </p:nvSpPr>
        <p:spPr bwMode="auto">
          <a:ln/>
        </p:spPr>
        <p:txBody>
          <a:bodyPr/>
          <a:lstStyle/>
          <a:p>
            <a:pPr>
              <a:defRPr/>
            </a:pPr>
            <a:fld id="{D47CF996-E3BB-4342-8918-0E18375C6AF6}" type="slidenum">
              <a:rPr lang="ru-RU"/>
              <a:t>50</a:t>
            </a:fld>
            <a:endParaRPr lang="ru-RU"/>
          </a:p>
        </p:txBody>
      </p:sp>
      <p:sp>
        <p:nvSpPr>
          <p:cNvPr id="5" name="Rectangle 2"/>
          <p:cNvSpPr>
            <a:spLocks noGrp="1" noRot="1" noChangeAspect="1" noChangeArrowheads="1" noTextEdit="1"/>
          </p:cNvSpPr>
          <p:nvPr>
            <p:ph type="sldImg"/>
          </p:nvPr>
        </p:nvSpPr>
        <p:spPr bwMode="auto">
          <a:ln/>
        </p:spPr>
      </p:sp>
      <p:sp>
        <p:nvSpPr>
          <p:cNvPr id="6" name="Rectangle 3"/>
          <p:cNvSpPr>
            <a:spLocks noGrp="1" noChangeArrowheads="1"/>
          </p:cNvSpPr>
          <p:nvPr>
            <p:ph type="body" idx="1"/>
          </p:nvPr>
        </p:nvSpPr>
        <p:spPr bwMode="auto">
          <a:xfrm>
            <a:off x="685800" y="4343400"/>
            <a:ext cx="5486400" cy="4800600"/>
          </a:xfrm>
        </p:spPr>
        <p:txBody>
          <a:bodyPr/>
          <a:lstStyle/>
          <a:p>
            <a:pPr>
              <a:lnSpc>
                <a:spcPct val="90000"/>
              </a:lnSpc>
              <a:defRPr/>
            </a:pPr>
            <a:r>
              <a:rPr lang="en-US" sz="1000" b="1"/>
              <a:t>Key Point</a:t>
            </a:r>
            <a:endParaRPr/>
          </a:p>
          <a:p>
            <a:pPr>
              <a:lnSpc>
                <a:spcPct val="90000"/>
              </a:lnSpc>
              <a:defRPr/>
            </a:pPr>
            <a:r>
              <a:rPr lang="en-US" sz="1000" b="1"/>
              <a:t>The health benefits of quitting smoking start immediately and are sustained such that 15 years after quitting smoking, the coronary heart disease risk of a former smoker is equal to that of a nonsmoker.</a:t>
            </a:r>
            <a:endParaRPr/>
          </a:p>
          <a:p>
            <a:pPr>
              <a:lnSpc>
                <a:spcPct val="90000"/>
              </a:lnSpc>
              <a:spcBef>
                <a:spcPts val="0"/>
              </a:spcBef>
              <a:defRPr/>
            </a:pPr>
            <a:endParaRPr lang="en-US" sz="1000" b="1"/>
          </a:p>
          <a:p>
            <a:pPr>
              <a:lnSpc>
                <a:spcPct val="90000"/>
              </a:lnSpc>
              <a:defRPr/>
            </a:pPr>
            <a:r>
              <a:rPr lang="en-US" sz="1000" b="1"/>
              <a:t>Background</a:t>
            </a:r>
            <a:endParaRPr/>
          </a:p>
          <a:p>
            <a:pPr>
              <a:lnSpc>
                <a:spcPct val="90000"/>
              </a:lnSpc>
              <a:defRPr/>
            </a:pPr>
            <a:r>
              <a:rPr lang="en-US" sz="1000"/>
              <a:t>When gauging the health benefits from smoking cessation one is encouraged to assess both the short-term and long-term improvements. Within 2 weeks to 3 months lung function may begin to improve and there may be notable decreases in coughing, sinus congestion, fatigue and shortness of breath.   </a:t>
            </a:r>
            <a:endParaRPr/>
          </a:p>
          <a:p>
            <a:pPr>
              <a:lnSpc>
                <a:spcPct val="90000"/>
              </a:lnSpc>
              <a:spcBef>
                <a:spcPts val="0"/>
              </a:spcBef>
              <a:defRPr/>
            </a:pPr>
            <a:endParaRPr lang="en-US" sz="1000"/>
          </a:p>
          <a:p>
            <a:pPr>
              <a:lnSpc>
                <a:spcPct val="90000"/>
              </a:lnSpc>
              <a:defRPr/>
            </a:pPr>
            <a:r>
              <a:rPr lang="en-US" sz="1000"/>
              <a:t>Around the year mark, coronary heart disease risk, the leading cause of death in the United States, improves with smoking cessation to a point where excess risk is reduced by 50% and continues to decline thereafter. Within the 5-15 year range, the risk of stroke for smoking cessators returns to the level of a person who has never smoked. </a:t>
            </a:r>
            <a:endParaRPr/>
          </a:p>
          <a:p>
            <a:pPr>
              <a:lnSpc>
                <a:spcPct val="90000"/>
              </a:lnSpc>
              <a:spcBef>
                <a:spcPts val="0"/>
              </a:spcBef>
              <a:defRPr/>
            </a:pPr>
            <a:endParaRPr lang="en-US" sz="1000"/>
          </a:p>
          <a:p>
            <a:pPr>
              <a:lnSpc>
                <a:spcPct val="90000"/>
              </a:lnSpc>
              <a:defRPr/>
            </a:pPr>
            <a:r>
              <a:rPr lang="en-US" sz="1000"/>
              <a:t>Other potential long-term benefits include:  the risk of lung cancer, the most common cause of cancer death in the United States, declines steadily after smoking cessation; and by 10 years after cessation, the risk of lung cancer is 30-50% that of continuing smokers. And beyond this, smoking cessation may also reduce the risk of cancers of the larynx, oral cavity, esophagus, pancreas, urinary bladder and of developing ulcers of the stomach or duodenum. Other long-term benefits include the rate of decline in lung function among former smokers returns to that of never smokers, reducing the risk of COPD. And, the risk of coronary heart disease, after 15 years of abstinence, becomes similar to that of a person who has never smoked. Clearly, a patient has health benefits to gain if they successfully cessate.</a:t>
            </a:r>
            <a:endParaRPr/>
          </a:p>
          <a:p>
            <a:pPr>
              <a:lnSpc>
                <a:spcPct val="90000"/>
              </a:lnSpc>
              <a:spcBef>
                <a:spcPts val="0"/>
              </a:spcBef>
              <a:defRPr/>
            </a:pPr>
            <a:endParaRPr lang="en-US" sz="1000"/>
          </a:p>
          <a:p>
            <a:pPr>
              <a:lnSpc>
                <a:spcPct val="90000"/>
              </a:lnSpc>
              <a:defRPr/>
            </a:pPr>
            <a:r>
              <a:rPr lang="en-US" sz="700" b="1"/>
              <a:t>References</a:t>
            </a:r>
            <a:endParaRPr/>
          </a:p>
          <a:p>
            <a:pPr>
              <a:lnSpc>
                <a:spcPct val="90000"/>
              </a:lnSpc>
              <a:defRPr/>
            </a:pPr>
            <a:r>
              <a:rPr lang="en-US" sz="700"/>
              <a:t>1. CDC. Surgeon General’s 2004 Report. The Health Consequences of Smoking on the Human Body. Online slides. http://www.cdc.gov/tobacco/sgr/sgr_2004/sgranimation/flash/index.html Accessed on April 15, 2006.</a:t>
            </a:r>
            <a:endParaRPr/>
          </a:p>
          <a:p>
            <a:pPr>
              <a:lnSpc>
                <a:spcPct val="90000"/>
              </a:lnSpc>
              <a:defRPr/>
            </a:pPr>
            <a:r>
              <a:rPr lang="en-US" sz="700"/>
              <a:t>2. American Cancer Society. Guide to Quitting Smoking. Available at: http://www.cancer.org. Accessed June 2006. </a:t>
            </a:r>
            <a:endParaRPr/>
          </a:p>
          <a:p>
            <a:pPr>
              <a:lnSpc>
                <a:spcPct val="90000"/>
              </a:lnSpc>
              <a:defRPr/>
            </a:pPr>
            <a:r>
              <a:rPr lang="en-US" sz="700"/>
              <a:t>3. US Department of Health &amp; Human Services. The Health Benefits of Smoking Cessation: A Report of the Surgeon General. Centers for Disease Control and Prevention (CDC), Office on Smoking and Health. 1990. Available at: http://profiles.nlm.nih.gov/NN/B/B/C/T/. Accessed July 2006. </a:t>
            </a:r>
            <a:endParaRPr lang="en-GB" sz="700"/>
          </a:p>
          <a:p>
            <a:pPr>
              <a:lnSpc>
                <a:spcPct val="90000"/>
              </a:lnSpc>
              <a:defRPr/>
            </a:pPr>
            <a:endParaRPr lang="en-US" sz="700"/>
          </a:p>
        </p:txBody>
      </p:sp>
      <p:sp>
        <p:nvSpPr>
          <p:cNvPr id="7" name="Text Box 4"/>
          <p:cNvSpPr>
            <a:spLocks/>
          </p:cNvSpPr>
          <p:nvPr/>
        </p:nvSpPr>
        <p:spPr bwMode="auto">
          <a:xfrm>
            <a:off x="5770563" y="1530350"/>
            <a:ext cx="865187" cy="1004888"/>
          </a:xfrm>
          <a:prstGeom prst="rect">
            <a:avLst/>
          </a:prstGeom>
          <a:noFill/>
          <a:ln w="9525">
            <a:solidFill>
              <a:srgbClr val="000000"/>
            </a:solidFill>
            <a:miter lim="800000"/>
            <a:headEnd/>
            <a:tailEnd/>
          </a:ln>
        </p:spPr>
        <p:txBody>
          <a:bodyPr lIns="89460" tIns="44730" rIns="89460" bIns="44730">
            <a:spAutoFit/>
          </a:bodyPr>
          <a:lstStyle/>
          <a:p>
            <a:pPr defTabSz="896938">
              <a:defRPr/>
            </a:pPr>
            <a:r>
              <a:rPr lang="en-US" sz="1000">
                <a:latin typeface="Gulim"/>
                <a:cs typeface="Arial"/>
              </a:rPr>
              <a:t>2/ACS/p 4/¶1-6. </a:t>
            </a:r>
            <a:endParaRPr/>
          </a:p>
          <a:p>
            <a:pPr defTabSz="896938">
              <a:defRPr/>
            </a:pPr>
            <a:endParaRPr lang="en-US" sz="1000">
              <a:latin typeface="Gulim"/>
              <a:cs typeface="Arial"/>
            </a:endParaRPr>
          </a:p>
          <a:p>
            <a:pPr defTabSz="896938">
              <a:defRPr/>
            </a:pPr>
            <a:r>
              <a:rPr lang="en-US" sz="1000">
                <a:latin typeface="Gulim"/>
                <a:cs typeface="Arial"/>
              </a:rPr>
              <a:t>3/USDHHS 1990/p vi/¶1,2</a:t>
            </a:r>
            <a:endParaRPr/>
          </a:p>
        </p:txBody>
      </p:sp>
      <p:sp>
        <p:nvSpPr>
          <p:cNvPr id="8" name="Text Box 5"/>
          <p:cNvSpPr>
            <a:spLocks/>
          </p:cNvSpPr>
          <p:nvPr/>
        </p:nvSpPr>
        <p:spPr bwMode="auto">
          <a:xfrm>
            <a:off x="0" y="1238250"/>
            <a:ext cx="1063625" cy="555625"/>
          </a:xfrm>
          <a:prstGeom prst="rect">
            <a:avLst/>
          </a:prstGeom>
          <a:noFill/>
          <a:ln w="9525">
            <a:solidFill>
              <a:schemeClr val="tx1"/>
            </a:solidFill>
            <a:miter lim="800000"/>
            <a:headEnd/>
            <a:tailEnd/>
          </a:ln>
        </p:spPr>
        <p:txBody>
          <a:bodyPr lIns="90825" tIns="45412" rIns="90825" bIns="45412">
            <a:spAutoFit/>
          </a:bodyPr>
          <a:lstStyle/>
          <a:p>
            <a:pPr algn="r" defTabSz="909638">
              <a:spcBef>
                <a:spcPts val="0"/>
              </a:spcBef>
              <a:defRPr/>
            </a:pPr>
            <a:r>
              <a:rPr lang="en-US" sz="1000">
                <a:latin typeface="Gulim"/>
                <a:ea typeface="MS PGothic"/>
                <a:cs typeface="Arial"/>
              </a:rPr>
              <a:t>1/CDC/SGR/ p. 2 &amp; 3 of printout </a:t>
            </a:r>
            <a:endParaRPr/>
          </a:p>
        </p:txBody>
      </p:sp>
      <p:sp>
        <p:nvSpPr>
          <p:cNvPr id="9" name="Text Box 6"/>
          <p:cNvSpPr>
            <a:spLocks/>
          </p:cNvSpPr>
          <p:nvPr/>
        </p:nvSpPr>
        <p:spPr bwMode="auto">
          <a:xfrm>
            <a:off x="31750" y="5316538"/>
            <a:ext cx="635000" cy="339725"/>
          </a:xfrm>
          <a:prstGeom prst="rect">
            <a:avLst/>
          </a:prstGeom>
          <a:noFill/>
          <a:ln w="9525">
            <a:solidFill>
              <a:srgbClr val="000000"/>
            </a:solidFill>
            <a:miter lim="800000"/>
            <a:headEnd/>
            <a:tailEnd/>
          </a:ln>
        </p:spPr>
        <p:txBody>
          <a:bodyPr lIns="27422" tIns="44730" rIns="27422" bIns="44730">
            <a:spAutoFit/>
          </a:bodyPr>
          <a:lstStyle/>
          <a:p>
            <a:pPr defTabSz="896938">
              <a:defRPr/>
            </a:pPr>
            <a:r>
              <a:rPr lang="en-US" sz="800">
                <a:latin typeface="Gulim"/>
                <a:cs typeface="Arial"/>
              </a:rPr>
              <a:t>¶2; 2/ACS/</a:t>
            </a:r>
            <a:br>
              <a:rPr lang="en-US" sz="800">
                <a:latin typeface="Gulim"/>
                <a:cs typeface="Arial"/>
              </a:rPr>
            </a:br>
            <a:r>
              <a:rPr lang="en-US" sz="800">
                <a:latin typeface="Gulim"/>
                <a:cs typeface="Arial"/>
              </a:rPr>
              <a:t>p 3/¶9,10 </a:t>
            </a:r>
            <a:endParaRPr/>
          </a:p>
        </p:txBody>
      </p:sp>
      <p:sp>
        <p:nvSpPr>
          <p:cNvPr id="10" name="Text Box 7"/>
          <p:cNvSpPr>
            <a:spLocks/>
          </p:cNvSpPr>
          <p:nvPr/>
        </p:nvSpPr>
        <p:spPr bwMode="auto">
          <a:xfrm>
            <a:off x="31750" y="5875338"/>
            <a:ext cx="709613" cy="703262"/>
          </a:xfrm>
          <a:prstGeom prst="rect">
            <a:avLst/>
          </a:prstGeom>
          <a:noFill/>
          <a:ln w="9525">
            <a:solidFill>
              <a:srgbClr val="000000"/>
            </a:solidFill>
            <a:miter lim="800000"/>
            <a:headEnd/>
            <a:tailEnd/>
          </a:ln>
        </p:spPr>
        <p:txBody>
          <a:bodyPr lIns="27422" tIns="44730" rIns="27422" bIns="44730">
            <a:spAutoFit/>
          </a:bodyPr>
          <a:lstStyle/>
          <a:p>
            <a:pPr defTabSz="896938">
              <a:defRPr/>
            </a:pPr>
            <a:r>
              <a:rPr lang="en-US" sz="800">
                <a:latin typeface="Gulim"/>
                <a:cs typeface="Arial"/>
              </a:rPr>
              <a:t>2/ACS/p 4/</a:t>
            </a:r>
            <a:br>
              <a:rPr lang="en-US" sz="800">
                <a:latin typeface="Gulim"/>
                <a:cs typeface="Arial"/>
              </a:rPr>
            </a:br>
            <a:r>
              <a:rPr lang="en-US" sz="800">
                <a:latin typeface="Gulim"/>
                <a:cs typeface="Arial"/>
              </a:rPr>
              <a:t>¶1-6. </a:t>
            </a:r>
            <a:endParaRPr/>
          </a:p>
          <a:p>
            <a:pPr defTabSz="896938">
              <a:defRPr/>
            </a:pPr>
            <a:endParaRPr lang="en-US" sz="800">
              <a:latin typeface="Gulim"/>
              <a:cs typeface="Arial"/>
            </a:endParaRPr>
          </a:p>
          <a:p>
            <a:pPr defTabSz="896938">
              <a:defRPr/>
            </a:pPr>
            <a:r>
              <a:rPr lang="en-US" sz="800">
                <a:latin typeface="Gulim"/>
                <a:cs typeface="Arial"/>
              </a:rPr>
              <a:t>3/USDHHS 1990/p vi/¶1,2</a:t>
            </a:r>
            <a:endParaRPr/>
          </a:p>
        </p:txBody>
      </p:sp>
      <p:sp>
        <p:nvSpPr>
          <p:cNvPr id="11" name="Text Box 8"/>
          <p:cNvSpPr>
            <a:spLocks/>
          </p:cNvSpPr>
          <p:nvPr/>
        </p:nvSpPr>
        <p:spPr bwMode="auto">
          <a:xfrm>
            <a:off x="23813" y="4572000"/>
            <a:ext cx="630236" cy="465138"/>
          </a:xfrm>
          <a:prstGeom prst="rect">
            <a:avLst/>
          </a:prstGeom>
          <a:noFill/>
          <a:ln w="9525">
            <a:solidFill>
              <a:schemeClr val="tx1"/>
            </a:solidFill>
            <a:miter lim="800000"/>
            <a:headEnd/>
            <a:tailEnd/>
          </a:ln>
        </p:spPr>
        <p:txBody>
          <a:bodyPr lIns="27422" tIns="45412" rIns="27422" bIns="45412">
            <a:spAutoFit/>
          </a:bodyPr>
          <a:lstStyle/>
          <a:p>
            <a:pPr defTabSz="909638">
              <a:spcBef>
                <a:spcPts val="0"/>
              </a:spcBef>
              <a:defRPr/>
            </a:pPr>
            <a:r>
              <a:rPr lang="en-US" sz="800">
                <a:latin typeface="Gulim"/>
                <a:ea typeface="MS PGothic"/>
                <a:cs typeface="Arial"/>
              </a:rPr>
              <a:t>1/CDC/SGR/p. 2 &amp; 3 of printout </a:t>
            </a:r>
            <a:endParaRPr/>
          </a:p>
        </p:txBody>
      </p:sp>
    </p:spTree>
    <p:extLst>
      <p:ext uri="{BB962C8B-B14F-4D97-AF65-F5344CB8AC3E}">
        <p14:creationId xmlns:p14="http://schemas.microsoft.com/office/powerpoint/2010/main" val="3980500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Титульный слайд">
    <p:spTree>
      <p:nvGrpSpPr>
        <p:cNvPr id="1" name=""/>
        <p:cNvGrpSpPr/>
        <p:nvPr/>
      </p:nvGrpSpPr>
      <p:grpSpPr bwMode="auto">
        <a:xfrm>
          <a:off x="0" y="0"/>
          <a:ext cx="0" cy="0"/>
          <a:chOff x="0" y="0"/>
          <a:chExt cx="0" cy="0"/>
        </a:xfrm>
      </p:grpSpPr>
      <p:sp>
        <p:nvSpPr>
          <p:cNvPr id="4" name="Заголовок 1"/>
          <p:cNvSpPr>
            <a:spLocks noGrp="1"/>
          </p:cNvSpPr>
          <p:nvPr>
            <p:ph type="ctrTitle"/>
          </p:nvPr>
        </p:nvSpPr>
        <p:spPr bwMode="auto">
          <a:xfrm>
            <a:off x="685800" y="2130425"/>
            <a:ext cx="7772400" cy="1470025"/>
          </a:xfrm>
        </p:spPr>
        <p:txBody>
          <a:bodyPr/>
          <a:lstStyle/>
          <a:p>
            <a:pPr>
              <a:defRPr/>
            </a:pPr>
            <a:r>
              <a:rPr lang="ru-RU"/>
              <a:t>Образец заголовка</a:t>
            </a:r>
          </a:p>
        </p:txBody>
      </p:sp>
      <p:sp>
        <p:nvSpPr>
          <p:cNvPr id="5" name="Подзаголовок 2"/>
          <p:cNvSpPr>
            <a:spLocks noGrp="1"/>
          </p:cNvSpPr>
          <p:nvPr>
            <p:ph type="subTitle" idx="1"/>
          </p:nvPr>
        </p:nvSpPr>
        <p:spPr bwMode="auto">
          <a:xfrm>
            <a:off x="1371600" y="3886200"/>
            <a:ext cx="6400800" cy="175259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ru-RU"/>
              <a:t>Образец подзаголовка</a:t>
            </a:r>
          </a:p>
        </p:txBody>
      </p:sp>
      <p:sp>
        <p:nvSpPr>
          <p:cNvPr id="6" name="Дата 3"/>
          <p:cNvSpPr>
            <a:spLocks noGrp="1"/>
          </p:cNvSpPr>
          <p:nvPr>
            <p:ph type="dt" sz="half" idx="10"/>
          </p:nvPr>
        </p:nvSpPr>
        <p:spPr bwMode="auto"/>
        <p:txBody>
          <a:bodyPr/>
          <a:lstStyle/>
          <a:p>
            <a:pPr>
              <a:defRPr/>
            </a:pPr>
            <a:fld id="{5B106E36-FD25-4E2D-B0AA-010F637433A0}" type="datetimeFigureOut">
              <a:rPr lang="ru-RU"/>
              <a:t>10.08.2021</a:t>
            </a:fld>
            <a:endParaRPr lang="ru-RU"/>
          </a:p>
        </p:txBody>
      </p:sp>
      <p:sp>
        <p:nvSpPr>
          <p:cNvPr id="7" name="Нижний колонтитул 4"/>
          <p:cNvSpPr>
            <a:spLocks noGrp="1"/>
          </p:cNvSpPr>
          <p:nvPr>
            <p:ph type="ftr" sz="quarter" idx="11"/>
          </p:nvPr>
        </p:nvSpPr>
        <p:spPr bwMode="auto"/>
        <p:txBody>
          <a:bodyPr/>
          <a:lstStyle/>
          <a:p>
            <a:pPr>
              <a:defRPr/>
            </a:pPr>
            <a:endParaRPr lang="ru-RU"/>
          </a:p>
        </p:txBody>
      </p:sp>
      <p:sp>
        <p:nvSpPr>
          <p:cNvPr id="8" name="Номер слайда 5"/>
          <p:cNvSpPr>
            <a:spLocks noGrp="1"/>
          </p:cNvSpPr>
          <p:nvPr>
            <p:ph type="sldNum" sz="quarter" idx="12"/>
          </p:nvPr>
        </p:nvSpPr>
        <p:spPr bwMode="auto"/>
        <p:txBody>
          <a:bodyPr/>
          <a:lstStyle/>
          <a:p>
            <a:pPr>
              <a:defRPr/>
            </a:pPr>
            <a:fld id="{725C68B6-61C2-468F-89AB-4B9F7531AA68}" type="slidenum">
              <a:rPr lang="ru-RU"/>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Заголовок и вертикальный текст">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Вертикальный текст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Дата 3"/>
          <p:cNvSpPr>
            <a:spLocks noGrp="1"/>
          </p:cNvSpPr>
          <p:nvPr>
            <p:ph type="dt" sz="half" idx="10"/>
          </p:nvPr>
        </p:nvSpPr>
        <p:spPr bwMode="auto"/>
        <p:txBody>
          <a:bodyPr/>
          <a:lstStyle/>
          <a:p>
            <a:pPr>
              <a:defRPr/>
            </a:pPr>
            <a:fld id="{5B106E36-FD25-4E2D-B0AA-010F637433A0}" type="datetimeFigureOut">
              <a:rPr lang="ru-RU"/>
              <a:t>10.08.2021</a:t>
            </a:fld>
            <a:endParaRPr lang="ru-RU"/>
          </a:p>
        </p:txBody>
      </p:sp>
      <p:sp>
        <p:nvSpPr>
          <p:cNvPr id="7" name="Нижний колонтитул 4"/>
          <p:cNvSpPr>
            <a:spLocks noGrp="1"/>
          </p:cNvSpPr>
          <p:nvPr>
            <p:ph type="ftr" sz="quarter" idx="11"/>
          </p:nvPr>
        </p:nvSpPr>
        <p:spPr bwMode="auto"/>
        <p:txBody>
          <a:bodyPr/>
          <a:lstStyle/>
          <a:p>
            <a:pPr>
              <a:defRPr/>
            </a:pPr>
            <a:endParaRPr lang="ru-RU"/>
          </a:p>
        </p:txBody>
      </p:sp>
      <p:sp>
        <p:nvSpPr>
          <p:cNvPr id="8" name="Номер слайда 5"/>
          <p:cNvSpPr>
            <a:spLocks noGrp="1"/>
          </p:cNvSpPr>
          <p:nvPr>
            <p:ph type="sldNum" sz="quarter" idx="12"/>
          </p:nvPr>
        </p:nvSpPr>
        <p:spPr bwMode="auto"/>
        <p:txBody>
          <a:bodyPr/>
          <a:lstStyle/>
          <a:p>
            <a:pPr>
              <a:defRPr/>
            </a:pPr>
            <a:fld id="{725C68B6-61C2-468F-89AB-4B9F7531AA68}" type="slidenum">
              <a:rPr lang="ru-RU"/>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Вертикальный заголовок и текст">
    <p:spTree>
      <p:nvGrpSpPr>
        <p:cNvPr id="1" name=""/>
        <p:cNvGrpSpPr/>
        <p:nvPr/>
      </p:nvGrpSpPr>
      <p:grpSpPr bwMode="auto">
        <a:xfrm>
          <a:off x="0" y="0"/>
          <a:ext cx="0" cy="0"/>
          <a:chOff x="0" y="0"/>
          <a:chExt cx="0" cy="0"/>
        </a:xfrm>
      </p:grpSpPr>
      <p:sp>
        <p:nvSpPr>
          <p:cNvPr id="4" name="Вертикальный заголовок 1"/>
          <p:cNvSpPr>
            <a:spLocks noGrp="1"/>
          </p:cNvSpPr>
          <p:nvPr>
            <p:ph type="title" orient="vert"/>
          </p:nvPr>
        </p:nvSpPr>
        <p:spPr bwMode="auto">
          <a:xfrm>
            <a:off x="6629400" y="274638"/>
            <a:ext cx="2057400" cy="5851525"/>
          </a:xfrm>
        </p:spPr>
        <p:txBody>
          <a:bodyPr vert="eaVert"/>
          <a:lstStyle/>
          <a:p>
            <a:pPr>
              <a:defRPr/>
            </a:pPr>
            <a:r>
              <a:rPr lang="ru-RU"/>
              <a:t>Образец заголовка</a:t>
            </a:r>
          </a:p>
        </p:txBody>
      </p:sp>
      <p:sp>
        <p:nvSpPr>
          <p:cNvPr id="5" name="Вертикальный текст 2"/>
          <p:cNvSpPr>
            <a:spLocks noGrp="1"/>
          </p:cNvSpPr>
          <p:nvPr>
            <p:ph type="body" orient="vert" idx="1"/>
          </p:nvPr>
        </p:nvSpPr>
        <p:spPr bwMode="auto">
          <a:xfrm>
            <a:off x="457200" y="274638"/>
            <a:ext cx="6019800" cy="5851525"/>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Дата 3"/>
          <p:cNvSpPr>
            <a:spLocks noGrp="1"/>
          </p:cNvSpPr>
          <p:nvPr>
            <p:ph type="dt" sz="half" idx="10"/>
          </p:nvPr>
        </p:nvSpPr>
        <p:spPr bwMode="auto"/>
        <p:txBody>
          <a:bodyPr/>
          <a:lstStyle/>
          <a:p>
            <a:pPr>
              <a:defRPr/>
            </a:pPr>
            <a:fld id="{5B106E36-FD25-4E2D-B0AA-010F637433A0}" type="datetimeFigureOut">
              <a:rPr lang="ru-RU"/>
              <a:t>10.08.2021</a:t>
            </a:fld>
            <a:endParaRPr lang="ru-RU"/>
          </a:p>
        </p:txBody>
      </p:sp>
      <p:sp>
        <p:nvSpPr>
          <p:cNvPr id="7" name="Нижний колонтитул 4"/>
          <p:cNvSpPr>
            <a:spLocks noGrp="1"/>
          </p:cNvSpPr>
          <p:nvPr>
            <p:ph type="ftr" sz="quarter" idx="11"/>
          </p:nvPr>
        </p:nvSpPr>
        <p:spPr bwMode="auto"/>
        <p:txBody>
          <a:bodyPr/>
          <a:lstStyle/>
          <a:p>
            <a:pPr>
              <a:defRPr/>
            </a:pPr>
            <a:endParaRPr lang="ru-RU"/>
          </a:p>
        </p:txBody>
      </p:sp>
      <p:sp>
        <p:nvSpPr>
          <p:cNvPr id="8" name="Номер слайда 5"/>
          <p:cNvSpPr>
            <a:spLocks noGrp="1"/>
          </p:cNvSpPr>
          <p:nvPr>
            <p:ph type="sldNum" sz="quarter" idx="12"/>
          </p:nvPr>
        </p:nvSpPr>
        <p:spPr bwMode="auto"/>
        <p:txBody>
          <a:bodyPr/>
          <a:lstStyle/>
          <a:p>
            <a:pPr>
              <a:defRPr/>
            </a:pPr>
            <a:fld id="{725C68B6-61C2-468F-89AB-4B9F7531AA68}" type="slidenum">
              <a:rPr lang="ru-RU"/>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obj" userDrawn="1">
  <p:cSld name="Blank">
    <p:spTree>
      <p:nvGrpSpPr>
        <p:cNvPr id="1" name=""/>
        <p:cNvGrpSpPr/>
        <p:nvPr/>
      </p:nvGrpSpPr>
      <p:grpSpPr bwMode="auto">
        <a:xfrm>
          <a:off x="0" y="0"/>
          <a:ext cx="0" cy="0"/>
          <a:chOff x="0" y="0"/>
          <a:chExt cx="0" cy="0"/>
        </a:xfrm>
      </p:grpSpPr>
      <p:sp>
        <p:nvSpPr>
          <p:cNvPr id="4" name="Holder 2"/>
          <p:cNvSpPr>
            <a:spLocks noGrp="1"/>
          </p:cNvSpPr>
          <p:nvPr>
            <p:ph type="ftr" sz="quarter" idx="5"/>
          </p:nvPr>
        </p:nvSpPr>
        <p:spPr bwMode="auto"/>
        <p:txBody>
          <a:bodyPr lIns="0" tIns="0" rIns="0" bIns="0"/>
          <a:lstStyle>
            <a:lvl1pPr algn="ctr">
              <a:defRPr>
                <a:solidFill>
                  <a:schemeClr val="tx1">
                    <a:tint val="75000"/>
                  </a:schemeClr>
                </a:solidFill>
              </a:defRPr>
            </a:lvl1pPr>
          </a:lstStyle>
          <a:p>
            <a:pPr>
              <a:defRPr/>
            </a:pPr>
            <a:endParaRPr/>
          </a:p>
        </p:txBody>
      </p:sp>
      <p:sp>
        <p:nvSpPr>
          <p:cNvPr id="5" name="Holder 3"/>
          <p:cNvSpPr>
            <a:spLocks noGrp="1"/>
          </p:cNvSpPr>
          <p:nvPr>
            <p:ph type="dt" sz="half" idx="6"/>
          </p:nvPr>
        </p:nvSpPr>
        <p:spPr bwMode="auto"/>
        <p:txBody>
          <a:bodyPr lIns="0" tIns="0" rIns="0" bIns="0"/>
          <a:lstStyle>
            <a:lvl1pPr algn="l">
              <a:defRPr>
                <a:solidFill>
                  <a:schemeClr val="tx1">
                    <a:tint val="75000"/>
                  </a:schemeClr>
                </a:solidFill>
              </a:defRPr>
            </a:lvl1pPr>
          </a:lstStyle>
          <a:p>
            <a:pPr>
              <a:defRPr/>
            </a:pPr>
            <a:fld id="{1D8BD707-D9CF-40AE-B4C6-C98DA3205C09}" type="datetimeFigureOut">
              <a:rPr lang="en-US"/>
              <a:t>8/10/2021</a:t>
            </a:fld>
            <a:endParaRPr lang="en-US"/>
          </a:p>
        </p:txBody>
      </p:sp>
      <p:sp>
        <p:nvSpPr>
          <p:cNvPr id="6" name="Holder 4"/>
          <p:cNvSpPr>
            <a:spLocks noGrp="1"/>
          </p:cNvSpPr>
          <p:nvPr>
            <p:ph type="sldNum" sz="quarter" idx="7"/>
          </p:nvPr>
        </p:nvSpPr>
        <p:spPr bwMode="auto"/>
        <p:txBody>
          <a:bodyPr lIns="0" tIns="0" rIns="0" bIns="0"/>
          <a:lstStyle>
            <a:lvl1pPr algn="r">
              <a:defRPr>
                <a:solidFill>
                  <a:schemeClr val="tx1">
                    <a:tint val="75000"/>
                  </a:schemeClr>
                </a:solidFill>
              </a:defRPr>
            </a:lvl1pPr>
          </a:lstStyle>
          <a:p>
            <a:pPr>
              <a:defRPr/>
            </a:pPr>
            <a:fld id="{B6F15528-21DE-4FAA-801E-634DDDAF4B2B}" type="slidenum">
              <a:r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tbl" userDrawn="1">
  <p:cSld name="Заголовок и таблица">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457200" y="274638"/>
            <a:ext cx="8229600" cy="1143000"/>
          </a:xfrm>
        </p:spPr>
        <p:txBody>
          <a:bodyPr/>
          <a:lstStyle/>
          <a:p>
            <a:pPr>
              <a:defRPr/>
            </a:pPr>
            <a:r>
              <a:rPr lang="ru-RU"/>
              <a:t>Образец заголовка</a:t>
            </a:r>
          </a:p>
        </p:txBody>
      </p:sp>
      <p:sp>
        <p:nvSpPr>
          <p:cNvPr id="5" name="Таблица 2"/>
          <p:cNvSpPr>
            <a:spLocks noGrp="1"/>
          </p:cNvSpPr>
          <p:nvPr>
            <p:ph type="tbl" idx="1"/>
          </p:nvPr>
        </p:nvSpPr>
        <p:spPr bwMode="auto">
          <a:xfrm>
            <a:off x="457200" y="1600200"/>
            <a:ext cx="8229600" cy="4525963"/>
          </a:xfrm>
        </p:spPr>
        <p:txBody>
          <a:bodyPr/>
          <a:lstStyle/>
          <a:p>
            <a:pPr>
              <a:defRPr/>
            </a:pPr>
            <a:endParaRPr lang="ru-RU"/>
          </a:p>
        </p:txBody>
      </p:sp>
      <p:sp>
        <p:nvSpPr>
          <p:cNvPr id="6" name="Дата 3"/>
          <p:cNvSpPr>
            <a:spLocks noGrp="1"/>
          </p:cNvSpPr>
          <p:nvPr>
            <p:ph type="dt" sz="half" idx="10"/>
          </p:nvPr>
        </p:nvSpPr>
        <p:spPr bwMode="auto">
          <a:xfrm>
            <a:off x="457200" y="6245225"/>
            <a:ext cx="2133600" cy="476250"/>
          </a:xfrm>
        </p:spPr>
        <p:txBody>
          <a:bodyPr/>
          <a:lstStyle>
            <a:lvl1pPr>
              <a:defRPr/>
            </a:lvl1pPr>
          </a:lstStyle>
          <a:p>
            <a:pPr>
              <a:defRPr/>
            </a:pPr>
            <a:endParaRPr lang="ru-RU"/>
          </a:p>
        </p:txBody>
      </p:sp>
      <p:sp>
        <p:nvSpPr>
          <p:cNvPr id="7" name="Нижний колонтитул 4"/>
          <p:cNvSpPr>
            <a:spLocks noGrp="1"/>
          </p:cNvSpPr>
          <p:nvPr>
            <p:ph type="ftr" sz="quarter" idx="11"/>
          </p:nvPr>
        </p:nvSpPr>
        <p:spPr bwMode="auto">
          <a:xfrm>
            <a:off x="3124200" y="6245225"/>
            <a:ext cx="2895600" cy="476250"/>
          </a:xfrm>
        </p:spPr>
        <p:txBody>
          <a:bodyPr/>
          <a:lstStyle>
            <a:lvl1pPr>
              <a:defRPr/>
            </a:lvl1pPr>
          </a:lstStyle>
          <a:p>
            <a:pPr>
              <a:defRPr/>
            </a:pPr>
            <a:endParaRPr lang="ru-RU"/>
          </a:p>
        </p:txBody>
      </p:sp>
      <p:sp>
        <p:nvSpPr>
          <p:cNvPr id="8" name="Номер слайда 5"/>
          <p:cNvSpPr>
            <a:spLocks noGrp="1"/>
          </p:cNvSpPr>
          <p:nvPr>
            <p:ph type="sldNum" sz="quarter" idx="12"/>
          </p:nvPr>
        </p:nvSpPr>
        <p:spPr bwMode="auto">
          <a:xfrm>
            <a:off x="6553200" y="6245225"/>
            <a:ext cx="2133600" cy="476250"/>
          </a:xfrm>
        </p:spPr>
        <p:txBody>
          <a:bodyPr/>
          <a:lstStyle>
            <a:lvl1pPr>
              <a:defRPr/>
            </a:lvl1pPr>
          </a:lstStyle>
          <a:p>
            <a:pPr>
              <a:defRPr/>
            </a:pPr>
            <a:fld id="{0B64072E-B32A-4BC4-9FDF-76FD39256656}" type="slidenum">
              <a:rPr lang="ru-RU"/>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title" preserve="1" userDrawn="1">
  <p:cSld name="Титульный слайд">
    <p:spTree>
      <p:nvGrpSpPr>
        <p:cNvPr id="1" name=""/>
        <p:cNvGrpSpPr/>
        <p:nvPr/>
      </p:nvGrpSpPr>
      <p:grpSpPr bwMode="auto">
        <a:xfrm>
          <a:off x="0" y="0"/>
          <a:ext cx="0" cy="0"/>
          <a:chOff x="0" y="0"/>
          <a:chExt cx="0" cy="0"/>
        </a:xfrm>
      </p:grpSpPr>
      <p:sp>
        <p:nvSpPr>
          <p:cNvPr id="4" name="Заголовок 1"/>
          <p:cNvSpPr>
            <a:spLocks noGrp="1"/>
          </p:cNvSpPr>
          <p:nvPr>
            <p:ph type="ctrTitle"/>
          </p:nvPr>
        </p:nvSpPr>
        <p:spPr bwMode="auto">
          <a:xfrm>
            <a:off x="685800" y="2130623"/>
            <a:ext cx="7772400" cy="1470025"/>
          </a:xfrm>
        </p:spPr>
        <p:txBody>
          <a:bodyPr/>
          <a:lstStyle/>
          <a:p>
            <a:pPr>
              <a:defRPr/>
            </a:pPr>
            <a:r>
              <a:rPr lang="ru-RU"/>
              <a:t>Образец заголовка</a:t>
            </a:r>
          </a:p>
        </p:txBody>
      </p:sp>
      <p:sp>
        <p:nvSpPr>
          <p:cNvPr id="5" name="Подзаголовок 2"/>
          <p:cNvSpPr>
            <a:spLocks noGrp="1"/>
          </p:cNvSpPr>
          <p:nvPr>
            <p:ph type="subTitle" idx="1"/>
          </p:nvPr>
        </p:nvSpPr>
        <p:spPr bwMode="auto">
          <a:xfrm>
            <a:off x="1371600" y="3886200"/>
            <a:ext cx="6400800" cy="175259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a:defRPr/>
            </a:pPr>
            <a:r>
              <a:rPr lang="ru-RU"/>
              <a:t>Образец подзаголовка</a:t>
            </a:r>
          </a:p>
        </p:txBody>
      </p:sp>
      <p:sp>
        <p:nvSpPr>
          <p:cNvPr id="6" name="Rectangle 4"/>
          <p:cNvSpPr>
            <a:spLocks noGrp="1" noChangeArrowheads="1"/>
          </p:cNvSpPr>
          <p:nvPr>
            <p:ph type="dt" sz="half" idx="10"/>
          </p:nvPr>
        </p:nvSpPr>
        <p:spPr bwMode="auto">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bwMode="auto">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bwMode="auto">
          <a:ln/>
        </p:spPr>
        <p:txBody>
          <a:bodyPr/>
          <a:lstStyle>
            <a:lvl1pPr>
              <a:defRPr/>
            </a:lvl1pPr>
          </a:lstStyle>
          <a:p>
            <a:pPr>
              <a:defRPr/>
            </a:pPr>
            <a:fld id="{62BDD6E5-34C5-468B-863A-41E5FB644E59}" type="slidenum">
              <a:rPr lang="ru-RU">
                <a:solidFill>
                  <a:srgbClr val="000000"/>
                </a:solidFill>
              </a:rPr>
              <a:t>‹#›</a:t>
            </a:fld>
            <a:endParaRPr lang="ru-RU">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obj" preserve="1" userDrawn="1">
  <p:cSld name="Заголовок и объект">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Объект 2"/>
          <p:cNvSpPr>
            <a:spLocks noGrp="1"/>
          </p:cNvSpPr>
          <p:nvPr>
            <p:ph idx="1"/>
          </p:nvPr>
        </p:nvSpPr>
        <p:spPr bwMode="auto"/>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Rectangle 4"/>
          <p:cNvSpPr>
            <a:spLocks noGrp="1" noChangeArrowheads="1"/>
          </p:cNvSpPr>
          <p:nvPr>
            <p:ph type="dt" sz="half" idx="10"/>
          </p:nvPr>
        </p:nvSpPr>
        <p:spPr bwMode="auto">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bwMode="auto">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bwMode="auto">
          <a:ln/>
        </p:spPr>
        <p:txBody>
          <a:bodyPr/>
          <a:lstStyle>
            <a:lvl1pPr>
              <a:defRPr/>
            </a:lvl1pPr>
          </a:lstStyle>
          <a:p>
            <a:pPr>
              <a:defRPr/>
            </a:pPr>
            <a:fld id="{23CCD9D6-8596-4C09-A234-AFB5653CB551}" type="slidenum">
              <a:rPr lang="ru-RU">
                <a:solidFill>
                  <a:srgbClr val="000000"/>
                </a:solidFill>
              </a:rPr>
              <a:t>‹#›</a:t>
            </a:fld>
            <a:endParaRPr lang="ru-RU">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secHead" preserve="1" userDrawn="1">
  <p:cSld name="Заголовок раздела">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722313" y="4407098"/>
            <a:ext cx="7772400" cy="1362075"/>
          </a:xfrm>
        </p:spPr>
        <p:txBody>
          <a:bodyPr anchor="t"/>
          <a:lstStyle>
            <a:lvl1pPr algn="l">
              <a:defRPr sz="4000" b="1" cap="all"/>
            </a:lvl1pPr>
          </a:lstStyle>
          <a:p>
            <a:pPr>
              <a:defRPr/>
            </a:pPr>
            <a:r>
              <a:rPr lang="ru-RU"/>
              <a:t>Образец заголовка</a:t>
            </a:r>
          </a:p>
        </p:txBody>
      </p:sp>
      <p:sp>
        <p:nvSpPr>
          <p:cNvPr id="5" name="Текст 2"/>
          <p:cNvSpPr>
            <a:spLocks noGrp="1"/>
          </p:cNvSpPr>
          <p:nvPr>
            <p:ph type="body" idx="1"/>
          </p:nvPr>
        </p:nvSpPr>
        <p:spPr bwMode="auto">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defRPr/>
            </a:pPr>
            <a:r>
              <a:rPr lang="ru-RU"/>
              <a:t>Образец текста</a:t>
            </a:r>
            <a:endParaRPr/>
          </a:p>
        </p:txBody>
      </p:sp>
      <p:sp>
        <p:nvSpPr>
          <p:cNvPr id="6" name="Rectangle 4"/>
          <p:cNvSpPr>
            <a:spLocks noGrp="1" noChangeArrowheads="1"/>
          </p:cNvSpPr>
          <p:nvPr>
            <p:ph type="dt" sz="half" idx="10"/>
          </p:nvPr>
        </p:nvSpPr>
        <p:spPr bwMode="auto">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bwMode="auto">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bwMode="auto">
          <a:ln/>
        </p:spPr>
        <p:txBody>
          <a:bodyPr/>
          <a:lstStyle>
            <a:lvl1pPr>
              <a:defRPr/>
            </a:lvl1pPr>
          </a:lstStyle>
          <a:p>
            <a:pPr>
              <a:defRPr/>
            </a:pPr>
            <a:fld id="{476F3E70-3953-487C-8244-4DCB13EBE4CC}" type="slidenum">
              <a:rPr lang="ru-RU">
                <a:solidFill>
                  <a:srgbClr val="000000"/>
                </a:solidFill>
              </a:rPr>
              <a:t>‹#›</a:t>
            </a:fld>
            <a:endParaRPr lang="ru-RU">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twoObj" preserve="1" userDrawn="1">
  <p:cSld name="Два объекта">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Объект 2"/>
          <p:cNvSpPr>
            <a:spLocks noGrp="1"/>
          </p:cNvSpPr>
          <p:nvPr>
            <p:ph sz="half" idx="1"/>
          </p:nvPr>
        </p:nvSpPr>
        <p:spPr bwMode="auto">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Объект 3"/>
          <p:cNvSpPr>
            <a:spLocks noGrp="1"/>
          </p:cNvSpPr>
          <p:nvPr>
            <p:ph sz="half" idx="2"/>
          </p:nvPr>
        </p:nvSpPr>
        <p:spPr bwMode="auto">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7" name="Rectangle 4"/>
          <p:cNvSpPr>
            <a:spLocks noGrp="1" noChangeArrowheads="1"/>
          </p:cNvSpPr>
          <p:nvPr>
            <p:ph type="dt" sz="half" idx="10"/>
          </p:nvPr>
        </p:nvSpPr>
        <p:spPr bwMode="auto">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bwMode="auto">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bwMode="auto">
          <a:ln/>
        </p:spPr>
        <p:txBody>
          <a:bodyPr/>
          <a:lstStyle>
            <a:lvl1pPr>
              <a:defRPr/>
            </a:lvl1pPr>
          </a:lstStyle>
          <a:p>
            <a:pPr>
              <a:defRPr/>
            </a:pPr>
            <a:fld id="{0DE56227-7922-4115-919A-BC0D08F02461}" type="slidenum">
              <a:rPr lang="ru-RU">
                <a:solidFill>
                  <a:srgbClr val="000000"/>
                </a:solidFill>
              </a:rPr>
              <a:t>‹#›</a:t>
            </a:fld>
            <a:endParaRPr lang="ru-RU">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Сравнение">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lvl1pPr>
              <a:defRPr/>
            </a:lvl1pPr>
          </a:lstStyle>
          <a:p>
            <a:pPr>
              <a:defRPr/>
            </a:pPr>
            <a:r>
              <a:rPr lang="ru-RU"/>
              <a:t>Образец заголовка</a:t>
            </a:r>
          </a:p>
        </p:txBody>
      </p:sp>
      <p:sp>
        <p:nvSpPr>
          <p:cNvPr id="5" name="Текст 2"/>
          <p:cNvSpPr>
            <a:spLocks noGrp="1"/>
          </p:cNvSpPr>
          <p:nvPr>
            <p:ph type="body" idx="1"/>
          </p:nvPr>
        </p:nvSpPr>
        <p:spPr bwMode="auto">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Объект 3"/>
          <p:cNvSpPr>
            <a:spLocks noGrp="1"/>
          </p:cNvSpPr>
          <p:nvPr>
            <p:ph sz="half" idx="2"/>
          </p:nvPr>
        </p:nvSpPr>
        <p:spPr bwMode="auto">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7" name="Текст 4"/>
          <p:cNvSpPr>
            <a:spLocks noGrp="1"/>
          </p:cNvSpPr>
          <p:nvPr>
            <p:ph type="body" sz="quarter" idx="3"/>
          </p:nvPr>
        </p:nvSpPr>
        <p:spPr bwMode="auto">
          <a:xfrm>
            <a:off x="464512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8" name="Объект 5"/>
          <p:cNvSpPr>
            <a:spLocks noGrp="1"/>
          </p:cNvSpPr>
          <p:nvPr>
            <p:ph sz="quarter" idx="4"/>
          </p:nvPr>
        </p:nvSpPr>
        <p:spPr bwMode="auto">
          <a:xfrm>
            <a:off x="464512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9" name="Rectangle 4"/>
          <p:cNvSpPr>
            <a:spLocks noGrp="1" noChangeArrowheads="1"/>
          </p:cNvSpPr>
          <p:nvPr>
            <p:ph type="dt" sz="half" idx="10"/>
          </p:nvPr>
        </p:nvSpPr>
        <p:spPr bwMode="auto">
          <a:ln/>
        </p:spPr>
        <p:txBody>
          <a:bodyPr/>
          <a:lstStyle>
            <a:lvl1pPr>
              <a:defRPr/>
            </a:lvl1pPr>
          </a:lstStyle>
          <a:p>
            <a:pPr>
              <a:defRPr/>
            </a:pPr>
            <a:endParaRPr lang="ru-RU">
              <a:solidFill>
                <a:srgbClr val="000000"/>
              </a:solidFill>
            </a:endParaRPr>
          </a:p>
        </p:txBody>
      </p:sp>
      <p:sp>
        <p:nvSpPr>
          <p:cNvPr id="10" name="Rectangle 5"/>
          <p:cNvSpPr>
            <a:spLocks noGrp="1" noChangeArrowheads="1"/>
          </p:cNvSpPr>
          <p:nvPr>
            <p:ph type="ftr" sz="quarter" idx="11"/>
          </p:nvPr>
        </p:nvSpPr>
        <p:spPr bwMode="auto">
          <a:ln/>
        </p:spPr>
        <p:txBody>
          <a:bodyPr/>
          <a:lstStyle>
            <a:lvl1pPr>
              <a:defRPr/>
            </a:lvl1pPr>
          </a:lstStyle>
          <a:p>
            <a:pPr>
              <a:defRPr/>
            </a:pPr>
            <a:endParaRPr lang="ru-RU">
              <a:solidFill>
                <a:srgbClr val="000000"/>
              </a:solidFill>
            </a:endParaRPr>
          </a:p>
        </p:txBody>
      </p:sp>
      <p:sp>
        <p:nvSpPr>
          <p:cNvPr id="11" name="Rectangle 6"/>
          <p:cNvSpPr>
            <a:spLocks noGrp="1" noChangeArrowheads="1"/>
          </p:cNvSpPr>
          <p:nvPr>
            <p:ph type="sldNum" sz="quarter" idx="12"/>
          </p:nvPr>
        </p:nvSpPr>
        <p:spPr bwMode="auto">
          <a:ln/>
        </p:spPr>
        <p:txBody>
          <a:bodyPr/>
          <a:lstStyle>
            <a:lvl1pPr>
              <a:defRPr/>
            </a:lvl1pPr>
          </a:lstStyle>
          <a:p>
            <a:pPr>
              <a:defRPr/>
            </a:pPr>
            <a:fld id="{8C786989-10DC-4294-B2F8-E0D4074B2ECB}" type="slidenum">
              <a:rPr lang="ru-RU">
                <a:solidFill>
                  <a:srgbClr val="000000"/>
                </a:solidFill>
              </a:rPr>
              <a:t>‹#›</a:t>
            </a:fld>
            <a:endParaRPr lang="ru-RU">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titleOnly" preserve="1" userDrawn="1">
  <p:cSld name="Только заголовок">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Rectangle 4"/>
          <p:cNvSpPr>
            <a:spLocks noGrp="1" noChangeArrowheads="1"/>
          </p:cNvSpPr>
          <p:nvPr>
            <p:ph type="dt" sz="half" idx="10"/>
          </p:nvPr>
        </p:nvSpPr>
        <p:spPr bwMode="auto">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bwMode="auto">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bwMode="auto">
          <a:ln/>
        </p:spPr>
        <p:txBody>
          <a:bodyPr/>
          <a:lstStyle>
            <a:lvl1pPr>
              <a:defRPr/>
            </a:lvl1pPr>
          </a:lstStyle>
          <a:p>
            <a:pPr>
              <a:defRPr/>
            </a:pPr>
            <a:fld id="{320CD72E-4FC0-43AC-9033-016A172B84F6}" type="slidenum">
              <a:rPr lang="ru-RU">
                <a:solidFill>
                  <a:srgbClr val="000000"/>
                </a:solidFill>
              </a:rPr>
              <a:t>‹#›</a:t>
            </a:fld>
            <a:endParaRPr lang="ru-RU">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Заголовок и объект">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Содержимое 2"/>
          <p:cNvSpPr>
            <a:spLocks noGrp="1"/>
          </p:cNvSpPr>
          <p:nvPr>
            <p:ph idx="1"/>
          </p:nvPr>
        </p:nvSpPr>
        <p:spPr bwMode="auto"/>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Дата 3"/>
          <p:cNvSpPr>
            <a:spLocks noGrp="1"/>
          </p:cNvSpPr>
          <p:nvPr>
            <p:ph type="dt" sz="half" idx="10"/>
          </p:nvPr>
        </p:nvSpPr>
        <p:spPr bwMode="auto"/>
        <p:txBody>
          <a:bodyPr/>
          <a:lstStyle/>
          <a:p>
            <a:pPr>
              <a:defRPr/>
            </a:pPr>
            <a:fld id="{5B106E36-FD25-4E2D-B0AA-010F637433A0}" type="datetimeFigureOut">
              <a:rPr lang="ru-RU"/>
              <a:t>10.08.2021</a:t>
            </a:fld>
            <a:endParaRPr lang="ru-RU"/>
          </a:p>
        </p:txBody>
      </p:sp>
      <p:sp>
        <p:nvSpPr>
          <p:cNvPr id="7" name="Нижний колонтитул 4"/>
          <p:cNvSpPr>
            <a:spLocks noGrp="1"/>
          </p:cNvSpPr>
          <p:nvPr>
            <p:ph type="ftr" sz="quarter" idx="11"/>
          </p:nvPr>
        </p:nvSpPr>
        <p:spPr bwMode="auto"/>
        <p:txBody>
          <a:bodyPr/>
          <a:lstStyle/>
          <a:p>
            <a:pPr>
              <a:defRPr/>
            </a:pPr>
            <a:endParaRPr lang="ru-RU"/>
          </a:p>
        </p:txBody>
      </p:sp>
      <p:sp>
        <p:nvSpPr>
          <p:cNvPr id="8" name="Номер слайда 5"/>
          <p:cNvSpPr>
            <a:spLocks noGrp="1"/>
          </p:cNvSpPr>
          <p:nvPr>
            <p:ph type="sldNum" sz="quarter" idx="12"/>
          </p:nvPr>
        </p:nvSpPr>
        <p:spPr bwMode="auto"/>
        <p:txBody>
          <a:bodyPr/>
          <a:lstStyle/>
          <a:p>
            <a:pPr>
              <a:defRPr/>
            </a:pPr>
            <a:fld id="{725C68B6-61C2-468F-89AB-4B9F7531AA68}" type="slidenum">
              <a:rPr lang="ru-RU"/>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blank" preserve="1" userDrawn="1">
  <p:cSld name="Пустой слайд">
    <p:spTree>
      <p:nvGrpSpPr>
        <p:cNvPr id="1" name=""/>
        <p:cNvGrpSpPr/>
        <p:nvPr/>
      </p:nvGrpSpPr>
      <p:grpSpPr bwMode="auto">
        <a:xfrm>
          <a:off x="0" y="0"/>
          <a:ext cx="0" cy="0"/>
          <a:chOff x="0" y="0"/>
          <a:chExt cx="0" cy="0"/>
        </a:xfrm>
      </p:grpSpPr>
      <p:sp>
        <p:nvSpPr>
          <p:cNvPr id="4" name="Rectangle 4"/>
          <p:cNvSpPr>
            <a:spLocks noGrp="1" noChangeArrowheads="1"/>
          </p:cNvSpPr>
          <p:nvPr>
            <p:ph type="dt" sz="half" idx="10"/>
          </p:nvPr>
        </p:nvSpPr>
        <p:spPr bwMode="auto">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bwMode="auto">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bwMode="auto">
          <a:ln/>
        </p:spPr>
        <p:txBody>
          <a:bodyPr/>
          <a:lstStyle>
            <a:lvl1pPr>
              <a:defRPr/>
            </a:lvl1pPr>
          </a:lstStyle>
          <a:p>
            <a:pPr>
              <a:defRPr/>
            </a:pPr>
            <a:fld id="{232ED174-9295-4BB5-96F1-566ABEEA87E8}" type="slidenum">
              <a:rPr lang="ru-RU">
                <a:solidFill>
                  <a:srgbClr val="000000"/>
                </a:solidFill>
              </a:rPr>
              <a:t>‹#›</a:t>
            </a:fld>
            <a:endParaRPr lang="ru-RU">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objTx" preserve="1" userDrawn="1">
  <p:cSld name="Объект с подписью">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457202" y="273050"/>
            <a:ext cx="3008313" cy="1162050"/>
          </a:xfrm>
        </p:spPr>
        <p:txBody>
          <a:bodyPr anchor="b"/>
          <a:lstStyle>
            <a:lvl1pPr algn="l">
              <a:defRPr sz="2000" b="1"/>
            </a:lvl1pPr>
          </a:lstStyle>
          <a:p>
            <a:pPr>
              <a:defRPr/>
            </a:pPr>
            <a:r>
              <a:rPr lang="ru-RU"/>
              <a:t>Образец заголовка</a:t>
            </a:r>
          </a:p>
        </p:txBody>
      </p:sp>
      <p:sp>
        <p:nvSpPr>
          <p:cNvPr id="5" name="Объект 2"/>
          <p:cNvSpPr>
            <a:spLocks noGrp="1"/>
          </p:cNvSpPr>
          <p:nvPr>
            <p:ph idx="1"/>
          </p:nvPr>
        </p:nvSpPr>
        <p:spPr bwMode="auto">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Текст 3"/>
          <p:cNvSpPr>
            <a:spLocks noGrp="1"/>
          </p:cNvSpPr>
          <p:nvPr>
            <p:ph type="body" sz="half" idx="2"/>
          </p:nvPr>
        </p:nvSpPr>
        <p:spPr bwMode="auto">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7" name="Rectangle 4"/>
          <p:cNvSpPr>
            <a:spLocks noGrp="1" noChangeArrowheads="1"/>
          </p:cNvSpPr>
          <p:nvPr>
            <p:ph type="dt" sz="half" idx="10"/>
          </p:nvPr>
        </p:nvSpPr>
        <p:spPr bwMode="auto">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bwMode="auto">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bwMode="auto">
          <a:ln/>
        </p:spPr>
        <p:txBody>
          <a:bodyPr/>
          <a:lstStyle>
            <a:lvl1pPr>
              <a:defRPr/>
            </a:lvl1pPr>
          </a:lstStyle>
          <a:p>
            <a:pPr>
              <a:defRPr/>
            </a:pPr>
            <a:fld id="{585EB3D1-8279-402E-889B-3012B3D0E79F}" type="slidenum">
              <a:rPr lang="ru-RU">
                <a:solidFill>
                  <a:srgbClr val="000000"/>
                </a:solidFill>
              </a:rPr>
              <a:t>‹#›</a:t>
            </a:fld>
            <a:endParaRPr lang="ru-RU">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picTx" preserve="1" userDrawn="1">
  <p:cSld name="Рисунок с подписью">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1792288" y="4800600"/>
            <a:ext cx="5486400" cy="566738"/>
          </a:xfrm>
        </p:spPr>
        <p:txBody>
          <a:bodyPr anchor="b"/>
          <a:lstStyle>
            <a:lvl1pPr algn="l">
              <a:defRPr sz="2000" b="1"/>
            </a:lvl1pPr>
          </a:lstStyle>
          <a:p>
            <a:pPr>
              <a:defRPr/>
            </a:pPr>
            <a:r>
              <a:rPr lang="ru-RU"/>
              <a:t>Образец заголовка</a:t>
            </a:r>
          </a:p>
        </p:txBody>
      </p:sp>
      <p:sp>
        <p:nvSpPr>
          <p:cNvPr id="5" name="Рисунок 2"/>
          <p:cNvSpPr>
            <a:spLocks noGrp="1"/>
          </p:cNvSpPr>
          <p:nvPr>
            <p:ph type="pic" idx="1"/>
          </p:nvPr>
        </p:nvSpPr>
        <p:spPr bwMode="auto">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defRPr/>
            </a:pPr>
            <a:endParaRPr lang="ru-RU"/>
          </a:p>
        </p:txBody>
      </p:sp>
      <p:sp>
        <p:nvSpPr>
          <p:cNvPr id="6" name="Текст 3"/>
          <p:cNvSpPr>
            <a:spLocks noGrp="1"/>
          </p:cNvSpPr>
          <p:nvPr>
            <p:ph type="body" sz="half" idx="2"/>
          </p:nvPr>
        </p:nvSpPr>
        <p:spPr bwMode="auto">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7" name="Rectangle 4"/>
          <p:cNvSpPr>
            <a:spLocks noGrp="1" noChangeArrowheads="1"/>
          </p:cNvSpPr>
          <p:nvPr>
            <p:ph type="dt" sz="half" idx="10"/>
          </p:nvPr>
        </p:nvSpPr>
        <p:spPr bwMode="auto">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bwMode="auto">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bwMode="auto">
          <a:ln/>
        </p:spPr>
        <p:txBody>
          <a:bodyPr/>
          <a:lstStyle>
            <a:lvl1pPr>
              <a:defRPr/>
            </a:lvl1pPr>
          </a:lstStyle>
          <a:p>
            <a:pPr>
              <a:defRPr/>
            </a:pPr>
            <a:fld id="{B57E4D0B-4D5F-483A-9C44-8865292E10E9}" type="slidenum">
              <a:rPr lang="ru-RU">
                <a:solidFill>
                  <a:srgbClr val="000000"/>
                </a:solidFill>
              </a:rPr>
              <a:t>‹#›</a:t>
            </a:fld>
            <a:endParaRPr lang="ru-RU">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vertTx" preserve="1" userDrawn="1">
  <p:cSld name="Заголовок и вертикальный текст">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Вертикальный текст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Rectangle 4"/>
          <p:cNvSpPr>
            <a:spLocks noGrp="1" noChangeArrowheads="1"/>
          </p:cNvSpPr>
          <p:nvPr>
            <p:ph type="dt" sz="half" idx="10"/>
          </p:nvPr>
        </p:nvSpPr>
        <p:spPr bwMode="auto">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bwMode="auto">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bwMode="auto">
          <a:ln/>
        </p:spPr>
        <p:txBody>
          <a:bodyPr/>
          <a:lstStyle>
            <a:lvl1pPr>
              <a:defRPr/>
            </a:lvl1pPr>
          </a:lstStyle>
          <a:p>
            <a:pPr>
              <a:defRPr/>
            </a:pPr>
            <a:fld id="{5B6F4EBD-4EAC-4338-B1AD-409EECD2A5C0}" type="slidenum">
              <a:rPr lang="ru-RU">
                <a:solidFill>
                  <a:srgbClr val="000000"/>
                </a:solidFill>
              </a:rPr>
              <a:t>‹#›</a:t>
            </a:fld>
            <a:endParaRPr lang="ru-RU">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Вертикальный заголовок и текст">
    <p:spTree>
      <p:nvGrpSpPr>
        <p:cNvPr id="1" name=""/>
        <p:cNvGrpSpPr/>
        <p:nvPr/>
      </p:nvGrpSpPr>
      <p:grpSpPr bwMode="auto">
        <a:xfrm>
          <a:off x="0" y="0"/>
          <a:ext cx="0" cy="0"/>
          <a:chOff x="0" y="0"/>
          <a:chExt cx="0" cy="0"/>
        </a:xfrm>
      </p:grpSpPr>
      <p:sp>
        <p:nvSpPr>
          <p:cNvPr id="4" name="Вертикальный заголовок 1"/>
          <p:cNvSpPr>
            <a:spLocks noGrp="1"/>
          </p:cNvSpPr>
          <p:nvPr>
            <p:ph type="title" orient="vert"/>
          </p:nvPr>
        </p:nvSpPr>
        <p:spPr bwMode="auto">
          <a:xfrm>
            <a:off x="6629400" y="274696"/>
            <a:ext cx="2057400" cy="5851525"/>
          </a:xfrm>
        </p:spPr>
        <p:txBody>
          <a:bodyPr vert="eaVert"/>
          <a:lstStyle/>
          <a:p>
            <a:pPr>
              <a:defRPr/>
            </a:pPr>
            <a:r>
              <a:rPr lang="ru-RU"/>
              <a:t>Образец заголовка</a:t>
            </a:r>
          </a:p>
        </p:txBody>
      </p:sp>
      <p:sp>
        <p:nvSpPr>
          <p:cNvPr id="5" name="Вертикальный текст 2"/>
          <p:cNvSpPr>
            <a:spLocks noGrp="1"/>
          </p:cNvSpPr>
          <p:nvPr>
            <p:ph type="body" orient="vert" idx="1"/>
          </p:nvPr>
        </p:nvSpPr>
        <p:spPr bwMode="auto">
          <a:xfrm>
            <a:off x="457200" y="274696"/>
            <a:ext cx="6019800" cy="5851525"/>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Rectangle 4"/>
          <p:cNvSpPr>
            <a:spLocks noGrp="1" noChangeArrowheads="1"/>
          </p:cNvSpPr>
          <p:nvPr>
            <p:ph type="dt" sz="half" idx="10"/>
          </p:nvPr>
        </p:nvSpPr>
        <p:spPr bwMode="auto">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bwMode="auto">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bwMode="auto">
          <a:ln/>
        </p:spPr>
        <p:txBody>
          <a:bodyPr/>
          <a:lstStyle>
            <a:lvl1pPr>
              <a:defRPr/>
            </a:lvl1pPr>
          </a:lstStyle>
          <a:p>
            <a:pPr>
              <a:defRPr/>
            </a:pPr>
            <a:fld id="{FC8ED59B-E6BE-4D54-A8EC-DA6CE295F60E}" type="slidenum">
              <a:rPr lang="ru-RU">
                <a:solidFill>
                  <a:srgbClr val="000000"/>
                </a:solidFill>
              </a:rPr>
              <a:t>‹#›</a:t>
            </a:fld>
            <a:endParaRPr lang="ru-RU">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type="chart" preserve="1" userDrawn="1">
  <p:cSld name="Заголовок и диаграмма">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457200" y="274638"/>
            <a:ext cx="8229600" cy="1143000"/>
          </a:xfrm>
        </p:spPr>
        <p:txBody>
          <a:bodyPr/>
          <a:lstStyle/>
          <a:p>
            <a:pPr>
              <a:defRPr/>
            </a:pPr>
            <a:r>
              <a:rPr lang="ru-RU"/>
              <a:t>Образец заголовка</a:t>
            </a:r>
          </a:p>
        </p:txBody>
      </p:sp>
      <p:sp>
        <p:nvSpPr>
          <p:cNvPr id="5" name="Диаграмма 2"/>
          <p:cNvSpPr>
            <a:spLocks noGrp="1"/>
          </p:cNvSpPr>
          <p:nvPr>
            <p:ph type="chart" idx="1"/>
          </p:nvPr>
        </p:nvSpPr>
        <p:spPr bwMode="auto">
          <a:xfrm>
            <a:off x="457200" y="1600206"/>
            <a:ext cx="8229600" cy="4525963"/>
          </a:xfrm>
        </p:spPr>
        <p:txBody>
          <a:bodyPr/>
          <a:lstStyle/>
          <a:p>
            <a:pPr lvl="0">
              <a:defRPr/>
            </a:pPr>
            <a:endParaRPr lang="ru-RU"/>
          </a:p>
        </p:txBody>
      </p:sp>
      <p:sp>
        <p:nvSpPr>
          <p:cNvPr id="6" name="Rectangle 4"/>
          <p:cNvSpPr>
            <a:spLocks noGrp="1" noChangeArrowheads="1"/>
          </p:cNvSpPr>
          <p:nvPr>
            <p:ph type="dt" sz="half" idx="10"/>
          </p:nvPr>
        </p:nvSpPr>
        <p:spPr bwMode="auto">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bwMode="auto">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bwMode="auto">
          <a:ln/>
        </p:spPr>
        <p:txBody>
          <a:bodyPr/>
          <a:lstStyle>
            <a:lvl1pPr>
              <a:defRPr/>
            </a:lvl1pPr>
          </a:lstStyle>
          <a:p>
            <a:pPr>
              <a:defRPr/>
            </a:pPr>
            <a:fld id="{208F9CFC-80D9-443F-87DB-ACEC109152CA}" type="slidenum">
              <a:rPr lang="ru-RU">
                <a:solidFill>
                  <a:srgbClr val="000000"/>
                </a:solidFill>
              </a:rPr>
              <a:t>‹#›</a:t>
            </a:fld>
            <a:endParaRPr lang="ru-RU">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title" preserve="1" userDrawn="1">
  <p:cSld name="Титульный слайд">
    <p:spTree>
      <p:nvGrpSpPr>
        <p:cNvPr id="1" name=""/>
        <p:cNvGrpSpPr/>
        <p:nvPr/>
      </p:nvGrpSpPr>
      <p:grpSpPr bwMode="auto">
        <a:xfrm>
          <a:off x="0" y="0"/>
          <a:ext cx="0" cy="0"/>
          <a:chOff x="0" y="0"/>
          <a:chExt cx="0" cy="0"/>
        </a:xfrm>
      </p:grpSpPr>
      <p:sp>
        <p:nvSpPr>
          <p:cNvPr id="4" name="Заголовок 1"/>
          <p:cNvSpPr>
            <a:spLocks noGrp="1"/>
          </p:cNvSpPr>
          <p:nvPr>
            <p:ph type="ctrTitle"/>
          </p:nvPr>
        </p:nvSpPr>
        <p:spPr bwMode="auto">
          <a:xfrm>
            <a:off x="685800" y="2130425"/>
            <a:ext cx="7772400" cy="1470025"/>
          </a:xfrm>
        </p:spPr>
        <p:txBody>
          <a:bodyPr/>
          <a:lstStyle/>
          <a:p>
            <a:pPr>
              <a:defRPr/>
            </a:pPr>
            <a:r>
              <a:rPr lang="ru-RU"/>
              <a:t>Образец заголовка</a:t>
            </a:r>
          </a:p>
        </p:txBody>
      </p:sp>
      <p:sp>
        <p:nvSpPr>
          <p:cNvPr id="5" name="Подзаголовок 2"/>
          <p:cNvSpPr>
            <a:spLocks noGrp="1"/>
          </p:cNvSpPr>
          <p:nvPr>
            <p:ph type="subTitle" idx="1"/>
          </p:nvPr>
        </p:nvSpPr>
        <p:spPr bwMode="auto">
          <a:xfrm>
            <a:off x="1371600" y="3886200"/>
            <a:ext cx="6400800" cy="175259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ru-RU"/>
              <a:t>Образец подзаголовка</a:t>
            </a:r>
          </a:p>
        </p:txBody>
      </p:sp>
      <p:sp>
        <p:nvSpPr>
          <p:cNvPr id="6" name="Дата 3"/>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7" name="Нижний колонтитул 4"/>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8" name="Номер слайда 5"/>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type="obj" preserve="1" userDrawn="1">
  <p:cSld name="Заголовок и объект">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Содержимое 2"/>
          <p:cNvSpPr>
            <a:spLocks noGrp="1"/>
          </p:cNvSpPr>
          <p:nvPr>
            <p:ph idx="1"/>
          </p:nvPr>
        </p:nvSpPr>
        <p:spPr bwMode="auto"/>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Дата 3"/>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7" name="Нижний колонтитул 4"/>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8" name="Номер слайда 5"/>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type="secHead" preserve="1" userDrawn="1">
  <p:cSld name="Заголовок раздела">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722313" y="4406900"/>
            <a:ext cx="7772400" cy="1362075"/>
          </a:xfrm>
        </p:spPr>
        <p:txBody>
          <a:bodyPr anchor="t"/>
          <a:lstStyle>
            <a:lvl1pPr algn="l">
              <a:defRPr sz="4000" b="1" cap="all"/>
            </a:lvl1pPr>
          </a:lstStyle>
          <a:p>
            <a:pPr>
              <a:defRPr/>
            </a:pPr>
            <a:r>
              <a:rPr lang="ru-RU"/>
              <a:t>Образец заголовка</a:t>
            </a:r>
          </a:p>
        </p:txBody>
      </p:sp>
      <p:sp>
        <p:nvSpPr>
          <p:cNvPr id="5" name="Текст 2"/>
          <p:cNvSpPr>
            <a:spLocks noGrp="1"/>
          </p:cNvSpPr>
          <p:nvPr>
            <p:ph type="body" idx="1"/>
          </p:nvPr>
        </p:nvSpPr>
        <p:spPr bwMode="auto">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ru-RU"/>
              <a:t>Образец текста</a:t>
            </a:r>
            <a:endParaRPr/>
          </a:p>
        </p:txBody>
      </p:sp>
      <p:sp>
        <p:nvSpPr>
          <p:cNvPr id="6" name="Дата 3"/>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7" name="Нижний колонтитул 4"/>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8" name="Номер слайда 5"/>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type="twoObj" preserve="1" userDrawn="1">
  <p:cSld name="Два объекта">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Содержимое 2"/>
          <p:cNvSpPr>
            <a:spLocks noGrp="1"/>
          </p:cNvSpPr>
          <p:nvPr>
            <p:ph sz="half" idx="1"/>
          </p:nvPr>
        </p:nvSpPr>
        <p:spPr bwMode="auto">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Содержимое 3"/>
          <p:cNvSpPr>
            <a:spLocks noGrp="1"/>
          </p:cNvSpPr>
          <p:nvPr>
            <p:ph sz="half" idx="2"/>
          </p:nvPr>
        </p:nvSpPr>
        <p:spPr bwMode="auto">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7" name="Дата 4"/>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8" name="Нижний колонтитул 5"/>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9" name="Номер слайда 6"/>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Заголовок раздела">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722313" y="4406900"/>
            <a:ext cx="7772400" cy="1362075"/>
          </a:xfrm>
        </p:spPr>
        <p:txBody>
          <a:bodyPr anchor="t"/>
          <a:lstStyle>
            <a:lvl1pPr algn="l">
              <a:defRPr sz="4000" b="1" cap="all"/>
            </a:lvl1pPr>
          </a:lstStyle>
          <a:p>
            <a:pPr>
              <a:defRPr/>
            </a:pPr>
            <a:r>
              <a:rPr lang="ru-RU"/>
              <a:t>Образец заголовка</a:t>
            </a:r>
          </a:p>
        </p:txBody>
      </p:sp>
      <p:sp>
        <p:nvSpPr>
          <p:cNvPr id="5" name="Текст 2"/>
          <p:cNvSpPr>
            <a:spLocks noGrp="1"/>
          </p:cNvSpPr>
          <p:nvPr>
            <p:ph type="body" idx="1"/>
          </p:nvPr>
        </p:nvSpPr>
        <p:spPr bwMode="auto">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ru-RU"/>
              <a:t>Образец текста</a:t>
            </a:r>
            <a:endParaRPr/>
          </a:p>
        </p:txBody>
      </p:sp>
      <p:sp>
        <p:nvSpPr>
          <p:cNvPr id="6" name="Дата 3"/>
          <p:cNvSpPr>
            <a:spLocks noGrp="1"/>
          </p:cNvSpPr>
          <p:nvPr>
            <p:ph type="dt" sz="half" idx="10"/>
          </p:nvPr>
        </p:nvSpPr>
        <p:spPr bwMode="auto"/>
        <p:txBody>
          <a:bodyPr/>
          <a:lstStyle/>
          <a:p>
            <a:pPr>
              <a:defRPr/>
            </a:pPr>
            <a:fld id="{5B106E36-FD25-4E2D-B0AA-010F637433A0}" type="datetimeFigureOut">
              <a:rPr lang="ru-RU"/>
              <a:t>10.08.2021</a:t>
            </a:fld>
            <a:endParaRPr lang="ru-RU"/>
          </a:p>
        </p:txBody>
      </p:sp>
      <p:sp>
        <p:nvSpPr>
          <p:cNvPr id="7" name="Нижний колонтитул 4"/>
          <p:cNvSpPr>
            <a:spLocks noGrp="1"/>
          </p:cNvSpPr>
          <p:nvPr>
            <p:ph type="ftr" sz="quarter" idx="11"/>
          </p:nvPr>
        </p:nvSpPr>
        <p:spPr bwMode="auto"/>
        <p:txBody>
          <a:bodyPr/>
          <a:lstStyle/>
          <a:p>
            <a:pPr>
              <a:defRPr/>
            </a:pPr>
            <a:endParaRPr lang="ru-RU"/>
          </a:p>
        </p:txBody>
      </p:sp>
      <p:sp>
        <p:nvSpPr>
          <p:cNvPr id="8" name="Номер слайда 5"/>
          <p:cNvSpPr>
            <a:spLocks noGrp="1"/>
          </p:cNvSpPr>
          <p:nvPr>
            <p:ph type="sldNum" sz="quarter" idx="12"/>
          </p:nvPr>
        </p:nvSpPr>
        <p:spPr bwMode="auto"/>
        <p:txBody>
          <a:bodyPr/>
          <a:lstStyle/>
          <a:p>
            <a:pPr>
              <a:defRPr/>
            </a:pPr>
            <a:fld id="{725C68B6-61C2-468F-89AB-4B9F7531AA68}" type="slidenum">
              <a:rPr lang="ru-RU"/>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Сравнение">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lvl1pPr>
              <a:defRPr/>
            </a:lvl1pPr>
          </a:lstStyle>
          <a:p>
            <a:pPr>
              <a:defRPr/>
            </a:pPr>
            <a:r>
              <a:rPr lang="ru-RU"/>
              <a:t>Образец заголовка</a:t>
            </a:r>
          </a:p>
        </p:txBody>
      </p:sp>
      <p:sp>
        <p:nvSpPr>
          <p:cNvPr id="5" name="Текст 2"/>
          <p:cNvSpPr>
            <a:spLocks noGrp="1"/>
          </p:cNvSpPr>
          <p:nvPr>
            <p:ph type="body" idx="1"/>
          </p:nvPr>
        </p:nvSpPr>
        <p:spPr bwMode="auto">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Содержимое 3"/>
          <p:cNvSpPr>
            <a:spLocks noGrp="1"/>
          </p:cNvSpPr>
          <p:nvPr>
            <p:ph sz="half" idx="2"/>
          </p:nvPr>
        </p:nvSpPr>
        <p:spPr bwMode="auto">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7" name="Текст 4"/>
          <p:cNvSpPr>
            <a:spLocks noGrp="1"/>
          </p:cNvSpPr>
          <p:nvPr>
            <p:ph type="body" sz="quarter" idx="3"/>
          </p:nvPr>
        </p:nvSpPr>
        <p:spPr bwMode="auto">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8" name="Содержимое 5"/>
          <p:cNvSpPr>
            <a:spLocks noGrp="1"/>
          </p:cNvSpPr>
          <p:nvPr>
            <p:ph sz="quarter" idx="4"/>
          </p:nvPr>
        </p:nvSpPr>
        <p:spPr bwMode="auto">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9" name="Дата 6"/>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10" name="Нижний колонтитул 7"/>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11" name="Номер слайда 8"/>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type="titleOnly" preserve="1" userDrawn="1">
  <p:cSld name="Только заголовок">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Дата 2"/>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6" name="Нижний колонтитул 3"/>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7" name="Номер слайда 4"/>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type="blank" preserve="1" userDrawn="1">
  <p:cSld name="Пустой слайд">
    <p:spTree>
      <p:nvGrpSpPr>
        <p:cNvPr id="1" name=""/>
        <p:cNvGrpSpPr/>
        <p:nvPr/>
      </p:nvGrpSpPr>
      <p:grpSpPr bwMode="auto">
        <a:xfrm>
          <a:off x="0" y="0"/>
          <a:ext cx="0" cy="0"/>
          <a:chOff x="0" y="0"/>
          <a:chExt cx="0" cy="0"/>
        </a:xfrm>
      </p:grpSpPr>
      <p:sp>
        <p:nvSpPr>
          <p:cNvPr id="4" name="Дата 1"/>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5" name="Нижний колонтитул 2"/>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6" name="Номер слайда 3"/>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type="objTx" preserve="1" userDrawn="1">
  <p:cSld name="Объект с подписью">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457200" y="273050"/>
            <a:ext cx="3008313" cy="1162050"/>
          </a:xfrm>
        </p:spPr>
        <p:txBody>
          <a:bodyPr anchor="b"/>
          <a:lstStyle>
            <a:lvl1pPr algn="l">
              <a:defRPr sz="2000" b="1"/>
            </a:lvl1pPr>
          </a:lstStyle>
          <a:p>
            <a:pPr>
              <a:defRPr/>
            </a:pPr>
            <a:r>
              <a:rPr lang="ru-RU"/>
              <a:t>Образец заголовка</a:t>
            </a:r>
          </a:p>
        </p:txBody>
      </p:sp>
      <p:sp>
        <p:nvSpPr>
          <p:cNvPr id="5" name="Содержимое 2"/>
          <p:cNvSpPr>
            <a:spLocks noGrp="1"/>
          </p:cNvSpPr>
          <p:nvPr>
            <p:ph idx="1"/>
          </p:nvPr>
        </p:nvSpPr>
        <p:spPr bwMode="auto">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Текст 3"/>
          <p:cNvSpPr>
            <a:spLocks noGrp="1"/>
          </p:cNvSpPr>
          <p:nvPr>
            <p:ph type="body" sz="half" idx="2"/>
          </p:nvPr>
        </p:nvSpPr>
        <p:spPr bwMode="auto">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7" name="Дата 4"/>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8" name="Нижний колонтитул 5"/>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9" name="Номер слайда 6"/>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type="picTx" preserve="1" userDrawn="1">
  <p:cSld name="Рисунок с подписью">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1792288" y="4800600"/>
            <a:ext cx="5486400" cy="566738"/>
          </a:xfrm>
        </p:spPr>
        <p:txBody>
          <a:bodyPr anchor="b"/>
          <a:lstStyle>
            <a:lvl1pPr algn="l">
              <a:defRPr sz="2000" b="1"/>
            </a:lvl1pPr>
          </a:lstStyle>
          <a:p>
            <a:pPr>
              <a:defRPr/>
            </a:pPr>
            <a:r>
              <a:rPr lang="ru-RU"/>
              <a:t>Образец заголовка</a:t>
            </a:r>
          </a:p>
        </p:txBody>
      </p:sp>
      <p:sp>
        <p:nvSpPr>
          <p:cNvPr id="5" name="Рисунок 2"/>
          <p:cNvSpPr>
            <a:spLocks noGrp="1"/>
          </p:cNvSpPr>
          <p:nvPr>
            <p:ph type="pic" idx="1"/>
          </p:nvPr>
        </p:nvSpPr>
        <p:spPr bwMode="auto">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ru-RU"/>
          </a:p>
        </p:txBody>
      </p:sp>
      <p:sp>
        <p:nvSpPr>
          <p:cNvPr id="6" name="Текст 3"/>
          <p:cNvSpPr>
            <a:spLocks noGrp="1"/>
          </p:cNvSpPr>
          <p:nvPr>
            <p:ph type="body" sz="half" idx="2"/>
          </p:nvPr>
        </p:nvSpPr>
        <p:spPr bwMode="auto">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7" name="Дата 4"/>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8" name="Нижний колонтитул 5"/>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9" name="Номер слайда 6"/>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type="vertTx" preserve="1" userDrawn="1">
  <p:cSld name="Заголовок и вертикальный текст">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Вертикальный текст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Дата 3"/>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7" name="Нижний колонтитул 4"/>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8" name="Номер слайда 5"/>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Вертикальный заголовок и текст">
    <p:spTree>
      <p:nvGrpSpPr>
        <p:cNvPr id="1" name=""/>
        <p:cNvGrpSpPr/>
        <p:nvPr/>
      </p:nvGrpSpPr>
      <p:grpSpPr bwMode="auto">
        <a:xfrm>
          <a:off x="0" y="0"/>
          <a:ext cx="0" cy="0"/>
          <a:chOff x="0" y="0"/>
          <a:chExt cx="0" cy="0"/>
        </a:xfrm>
      </p:grpSpPr>
      <p:sp>
        <p:nvSpPr>
          <p:cNvPr id="4" name="Вертикальный заголовок 1"/>
          <p:cNvSpPr>
            <a:spLocks noGrp="1"/>
          </p:cNvSpPr>
          <p:nvPr>
            <p:ph type="title" orient="vert"/>
          </p:nvPr>
        </p:nvSpPr>
        <p:spPr bwMode="auto">
          <a:xfrm>
            <a:off x="6629400" y="274638"/>
            <a:ext cx="2057400" cy="5851525"/>
          </a:xfrm>
        </p:spPr>
        <p:txBody>
          <a:bodyPr vert="eaVert"/>
          <a:lstStyle/>
          <a:p>
            <a:pPr>
              <a:defRPr/>
            </a:pPr>
            <a:r>
              <a:rPr lang="ru-RU"/>
              <a:t>Образец заголовка</a:t>
            </a:r>
          </a:p>
        </p:txBody>
      </p:sp>
      <p:sp>
        <p:nvSpPr>
          <p:cNvPr id="5" name="Вертикальный текст 2"/>
          <p:cNvSpPr>
            <a:spLocks noGrp="1"/>
          </p:cNvSpPr>
          <p:nvPr>
            <p:ph type="body" orient="vert" idx="1"/>
          </p:nvPr>
        </p:nvSpPr>
        <p:spPr bwMode="auto">
          <a:xfrm>
            <a:off x="457200" y="274638"/>
            <a:ext cx="6019800" cy="5851525"/>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Дата 3"/>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7" name="Нижний колонтитул 4"/>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8" name="Номер слайда 5"/>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lvl1pPr>
              <a:defRPr>
                <a:solidFill>
                  <a:schemeClr val="tx1"/>
                </a:solidFill>
              </a:defRPr>
            </a:lvl1pPr>
          </a:lstStyle>
          <a:p>
            <a:pPr>
              <a:defRPr/>
            </a:pPr>
            <a:r>
              <a:rPr lang="en-US"/>
              <a:t>Click to edit Master title style</a:t>
            </a:r>
          </a:p>
        </p:txBody>
      </p:sp>
      <p:sp>
        <p:nvSpPr>
          <p:cNvPr id="5"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6" name="Rectangle 40"/>
          <p:cNvSpPr>
            <a:spLocks noGrp="1" noChangeArrowheads="1"/>
          </p:cNvSpPr>
          <p:nvPr>
            <p:ph type="sldNum" sz="quarter" idx="10"/>
          </p:nvPr>
        </p:nvSpPr>
        <p:spPr bwMode="auto">
          <a:ln/>
        </p:spPr>
        <p:txBody>
          <a:bodyPr/>
          <a:lstStyle>
            <a:lvl1pPr>
              <a:defRPr/>
            </a:lvl1pPr>
          </a:lstStyle>
          <a:p>
            <a:pPr>
              <a:defRPr/>
            </a:pPr>
            <a:r>
              <a:rPr lang="en-US">
                <a:solidFill>
                  <a:prstClr val="black">
                    <a:tint val="75000"/>
                  </a:prstClr>
                </a:solidFill>
              </a:rPr>
              <a:t>|</a:t>
            </a:r>
            <a:r>
              <a:rPr lang="en-US" sz="900" baseline="30000">
                <a:solidFill>
                  <a:prstClr val="black">
                    <a:tint val="75000"/>
                  </a:prstClr>
                </a:solidFill>
              </a:rPr>
              <a:t>        </a:t>
            </a:r>
            <a:fld id="{52A4AC89-797B-4567-AC97-4DDE7ED3171B}"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type="title" preserve="1" userDrawn="1">
  <p:cSld name="Титульный слайд">
    <p:spTree>
      <p:nvGrpSpPr>
        <p:cNvPr id="1" name=""/>
        <p:cNvGrpSpPr/>
        <p:nvPr/>
      </p:nvGrpSpPr>
      <p:grpSpPr bwMode="auto">
        <a:xfrm>
          <a:off x="0" y="0"/>
          <a:ext cx="0" cy="0"/>
          <a:chOff x="0" y="0"/>
          <a:chExt cx="0" cy="0"/>
        </a:xfrm>
      </p:grpSpPr>
      <p:sp>
        <p:nvSpPr>
          <p:cNvPr id="4" name="Заголовок 1"/>
          <p:cNvSpPr>
            <a:spLocks noGrp="1"/>
          </p:cNvSpPr>
          <p:nvPr>
            <p:ph type="ctrTitle"/>
          </p:nvPr>
        </p:nvSpPr>
        <p:spPr bwMode="auto">
          <a:xfrm>
            <a:off x="685800" y="2130425"/>
            <a:ext cx="7772400" cy="1470025"/>
          </a:xfrm>
        </p:spPr>
        <p:txBody>
          <a:bodyPr/>
          <a:lstStyle/>
          <a:p>
            <a:pPr>
              <a:defRPr/>
            </a:pPr>
            <a:r>
              <a:rPr lang="ru-RU"/>
              <a:t>Образец заголовка</a:t>
            </a:r>
          </a:p>
        </p:txBody>
      </p:sp>
      <p:sp>
        <p:nvSpPr>
          <p:cNvPr id="5" name="Подзаголовок 2"/>
          <p:cNvSpPr>
            <a:spLocks noGrp="1"/>
          </p:cNvSpPr>
          <p:nvPr>
            <p:ph type="subTitle" idx="1"/>
          </p:nvPr>
        </p:nvSpPr>
        <p:spPr bwMode="auto">
          <a:xfrm>
            <a:off x="1371600" y="3886200"/>
            <a:ext cx="6400800" cy="175259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ru-RU"/>
              <a:t>Образец подзаголовка</a:t>
            </a:r>
          </a:p>
        </p:txBody>
      </p:sp>
      <p:sp>
        <p:nvSpPr>
          <p:cNvPr id="6" name="Дата 3"/>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7" name="Нижний колонтитул 4"/>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8" name="Номер слайда 5"/>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type="obj" preserve="1" userDrawn="1">
  <p:cSld name="Заголовок и объект">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Содержимое 2"/>
          <p:cNvSpPr>
            <a:spLocks noGrp="1"/>
          </p:cNvSpPr>
          <p:nvPr>
            <p:ph idx="1"/>
          </p:nvPr>
        </p:nvSpPr>
        <p:spPr bwMode="auto"/>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Дата 3"/>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7" name="Нижний колонтитул 4"/>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8" name="Номер слайда 5"/>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Два объекта">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Содержимое 2"/>
          <p:cNvSpPr>
            <a:spLocks noGrp="1"/>
          </p:cNvSpPr>
          <p:nvPr>
            <p:ph sz="half" idx="1"/>
          </p:nvPr>
        </p:nvSpPr>
        <p:spPr bwMode="auto">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Содержимое 3"/>
          <p:cNvSpPr>
            <a:spLocks noGrp="1"/>
          </p:cNvSpPr>
          <p:nvPr>
            <p:ph sz="half" idx="2"/>
          </p:nvPr>
        </p:nvSpPr>
        <p:spPr bwMode="auto">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7" name="Дата 4"/>
          <p:cNvSpPr>
            <a:spLocks noGrp="1"/>
          </p:cNvSpPr>
          <p:nvPr>
            <p:ph type="dt" sz="half" idx="10"/>
          </p:nvPr>
        </p:nvSpPr>
        <p:spPr bwMode="auto"/>
        <p:txBody>
          <a:bodyPr/>
          <a:lstStyle/>
          <a:p>
            <a:pPr>
              <a:defRPr/>
            </a:pPr>
            <a:fld id="{5B106E36-FD25-4E2D-B0AA-010F637433A0}" type="datetimeFigureOut">
              <a:rPr lang="ru-RU"/>
              <a:t>10.08.2021</a:t>
            </a:fld>
            <a:endParaRPr lang="ru-RU"/>
          </a:p>
        </p:txBody>
      </p:sp>
      <p:sp>
        <p:nvSpPr>
          <p:cNvPr id="8" name="Нижний колонтитул 5"/>
          <p:cNvSpPr>
            <a:spLocks noGrp="1"/>
          </p:cNvSpPr>
          <p:nvPr>
            <p:ph type="ftr" sz="quarter" idx="11"/>
          </p:nvPr>
        </p:nvSpPr>
        <p:spPr bwMode="auto"/>
        <p:txBody>
          <a:bodyPr/>
          <a:lstStyle/>
          <a:p>
            <a:pPr>
              <a:defRPr/>
            </a:pPr>
            <a:endParaRPr lang="ru-RU"/>
          </a:p>
        </p:txBody>
      </p:sp>
      <p:sp>
        <p:nvSpPr>
          <p:cNvPr id="9" name="Номер слайда 6"/>
          <p:cNvSpPr>
            <a:spLocks noGrp="1"/>
          </p:cNvSpPr>
          <p:nvPr>
            <p:ph type="sldNum" sz="quarter" idx="12"/>
          </p:nvPr>
        </p:nvSpPr>
        <p:spPr bwMode="auto"/>
        <p:txBody>
          <a:bodyPr/>
          <a:lstStyle/>
          <a:p>
            <a:pPr>
              <a:defRPr/>
            </a:pPr>
            <a:fld id="{725C68B6-61C2-468F-89AB-4B9F7531AA68}" type="slidenum">
              <a:rPr lang="ru-RU"/>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type="secHead" preserve="1" userDrawn="1">
  <p:cSld name="Заголовок раздела">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722313" y="4406900"/>
            <a:ext cx="7772400" cy="1362075"/>
          </a:xfrm>
        </p:spPr>
        <p:txBody>
          <a:bodyPr anchor="t"/>
          <a:lstStyle>
            <a:lvl1pPr algn="l">
              <a:defRPr sz="4000" b="1" cap="all"/>
            </a:lvl1pPr>
          </a:lstStyle>
          <a:p>
            <a:pPr>
              <a:defRPr/>
            </a:pPr>
            <a:r>
              <a:rPr lang="ru-RU"/>
              <a:t>Образец заголовка</a:t>
            </a:r>
          </a:p>
        </p:txBody>
      </p:sp>
      <p:sp>
        <p:nvSpPr>
          <p:cNvPr id="5" name="Текст 2"/>
          <p:cNvSpPr>
            <a:spLocks noGrp="1"/>
          </p:cNvSpPr>
          <p:nvPr>
            <p:ph type="body" idx="1"/>
          </p:nvPr>
        </p:nvSpPr>
        <p:spPr bwMode="auto">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ru-RU"/>
              <a:t>Образец текста</a:t>
            </a:r>
            <a:endParaRPr/>
          </a:p>
        </p:txBody>
      </p:sp>
      <p:sp>
        <p:nvSpPr>
          <p:cNvPr id="6" name="Дата 3"/>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7" name="Нижний колонтитул 4"/>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8" name="Номер слайда 5"/>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type="twoObj" preserve="1" userDrawn="1">
  <p:cSld name="Два объекта">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Содержимое 2"/>
          <p:cNvSpPr>
            <a:spLocks noGrp="1"/>
          </p:cNvSpPr>
          <p:nvPr>
            <p:ph sz="half" idx="1"/>
          </p:nvPr>
        </p:nvSpPr>
        <p:spPr bwMode="auto">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Содержимое 3"/>
          <p:cNvSpPr>
            <a:spLocks noGrp="1"/>
          </p:cNvSpPr>
          <p:nvPr>
            <p:ph sz="half" idx="2"/>
          </p:nvPr>
        </p:nvSpPr>
        <p:spPr bwMode="auto">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7" name="Дата 4"/>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8" name="Нижний колонтитул 5"/>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9" name="Номер слайда 6"/>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Сравнение">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lvl1pPr>
              <a:defRPr/>
            </a:lvl1pPr>
          </a:lstStyle>
          <a:p>
            <a:pPr>
              <a:defRPr/>
            </a:pPr>
            <a:r>
              <a:rPr lang="ru-RU"/>
              <a:t>Образец заголовка</a:t>
            </a:r>
          </a:p>
        </p:txBody>
      </p:sp>
      <p:sp>
        <p:nvSpPr>
          <p:cNvPr id="5" name="Текст 2"/>
          <p:cNvSpPr>
            <a:spLocks noGrp="1"/>
          </p:cNvSpPr>
          <p:nvPr>
            <p:ph type="body" idx="1"/>
          </p:nvPr>
        </p:nvSpPr>
        <p:spPr bwMode="auto">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Содержимое 3"/>
          <p:cNvSpPr>
            <a:spLocks noGrp="1"/>
          </p:cNvSpPr>
          <p:nvPr>
            <p:ph sz="half" idx="2"/>
          </p:nvPr>
        </p:nvSpPr>
        <p:spPr bwMode="auto">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7" name="Текст 4"/>
          <p:cNvSpPr>
            <a:spLocks noGrp="1"/>
          </p:cNvSpPr>
          <p:nvPr>
            <p:ph type="body" sz="quarter" idx="3"/>
          </p:nvPr>
        </p:nvSpPr>
        <p:spPr bwMode="auto">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8" name="Содержимое 5"/>
          <p:cNvSpPr>
            <a:spLocks noGrp="1"/>
          </p:cNvSpPr>
          <p:nvPr>
            <p:ph sz="quarter" idx="4"/>
          </p:nvPr>
        </p:nvSpPr>
        <p:spPr bwMode="auto">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9" name="Дата 6"/>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10" name="Нижний колонтитул 7"/>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11" name="Номер слайда 8"/>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type="titleOnly" preserve="1" userDrawn="1">
  <p:cSld name="Только заголовок">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Дата 2"/>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6" name="Нижний колонтитул 3"/>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7" name="Номер слайда 4"/>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type="blank" preserve="1" userDrawn="1">
  <p:cSld name="Пустой слайд">
    <p:spTree>
      <p:nvGrpSpPr>
        <p:cNvPr id="1" name=""/>
        <p:cNvGrpSpPr/>
        <p:nvPr/>
      </p:nvGrpSpPr>
      <p:grpSpPr bwMode="auto">
        <a:xfrm>
          <a:off x="0" y="0"/>
          <a:ext cx="0" cy="0"/>
          <a:chOff x="0" y="0"/>
          <a:chExt cx="0" cy="0"/>
        </a:xfrm>
      </p:grpSpPr>
      <p:sp>
        <p:nvSpPr>
          <p:cNvPr id="4" name="Дата 1"/>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5" name="Нижний колонтитул 2"/>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6" name="Номер слайда 3"/>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type="objTx" preserve="1" userDrawn="1">
  <p:cSld name="Объект с подписью">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457200" y="273050"/>
            <a:ext cx="3008313" cy="1162050"/>
          </a:xfrm>
        </p:spPr>
        <p:txBody>
          <a:bodyPr anchor="b"/>
          <a:lstStyle>
            <a:lvl1pPr algn="l">
              <a:defRPr sz="2000" b="1"/>
            </a:lvl1pPr>
          </a:lstStyle>
          <a:p>
            <a:pPr>
              <a:defRPr/>
            </a:pPr>
            <a:r>
              <a:rPr lang="ru-RU"/>
              <a:t>Образец заголовка</a:t>
            </a:r>
          </a:p>
        </p:txBody>
      </p:sp>
      <p:sp>
        <p:nvSpPr>
          <p:cNvPr id="5" name="Содержимое 2"/>
          <p:cNvSpPr>
            <a:spLocks noGrp="1"/>
          </p:cNvSpPr>
          <p:nvPr>
            <p:ph idx="1"/>
          </p:nvPr>
        </p:nvSpPr>
        <p:spPr bwMode="auto">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Текст 3"/>
          <p:cNvSpPr>
            <a:spLocks noGrp="1"/>
          </p:cNvSpPr>
          <p:nvPr>
            <p:ph type="body" sz="half" idx="2"/>
          </p:nvPr>
        </p:nvSpPr>
        <p:spPr bwMode="auto">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7" name="Дата 4"/>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8" name="Нижний колонтитул 5"/>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9" name="Номер слайда 6"/>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type="picTx" preserve="1" userDrawn="1">
  <p:cSld name="Рисунок с подписью">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1792288" y="4800600"/>
            <a:ext cx="5486400" cy="566738"/>
          </a:xfrm>
        </p:spPr>
        <p:txBody>
          <a:bodyPr anchor="b"/>
          <a:lstStyle>
            <a:lvl1pPr algn="l">
              <a:defRPr sz="2000" b="1"/>
            </a:lvl1pPr>
          </a:lstStyle>
          <a:p>
            <a:pPr>
              <a:defRPr/>
            </a:pPr>
            <a:r>
              <a:rPr lang="ru-RU"/>
              <a:t>Образец заголовка</a:t>
            </a:r>
          </a:p>
        </p:txBody>
      </p:sp>
      <p:sp>
        <p:nvSpPr>
          <p:cNvPr id="5" name="Рисунок 2"/>
          <p:cNvSpPr>
            <a:spLocks noGrp="1"/>
          </p:cNvSpPr>
          <p:nvPr>
            <p:ph type="pic" idx="1"/>
          </p:nvPr>
        </p:nvSpPr>
        <p:spPr bwMode="auto">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ru-RU"/>
          </a:p>
        </p:txBody>
      </p:sp>
      <p:sp>
        <p:nvSpPr>
          <p:cNvPr id="6" name="Текст 3"/>
          <p:cNvSpPr>
            <a:spLocks noGrp="1"/>
          </p:cNvSpPr>
          <p:nvPr>
            <p:ph type="body" sz="half" idx="2"/>
          </p:nvPr>
        </p:nvSpPr>
        <p:spPr bwMode="auto">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7" name="Дата 4"/>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8" name="Нижний колонтитул 5"/>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9" name="Номер слайда 6"/>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type="vertTx" preserve="1" userDrawn="1">
  <p:cSld name="Заголовок и вертикальный текст">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Вертикальный текст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Дата 3"/>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7" name="Нижний колонтитул 4"/>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8" name="Номер слайда 5"/>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Вертикальный заголовок и текст">
    <p:spTree>
      <p:nvGrpSpPr>
        <p:cNvPr id="1" name=""/>
        <p:cNvGrpSpPr/>
        <p:nvPr/>
      </p:nvGrpSpPr>
      <p:grpSpPr bwMode="auto">
        <a:xfrm>
          <a:off x="0" y="0"/>
          <a:ext cx="0" cy="0"/>
          <a:chOff x="0" y="0"/>
          <a:chExt cx="0" cy="0"/>
        </a:xfrm>
      </p:grpSpPr>
      <p:sp>
        <p:nvSpPr>
          <p:cNvPr id="4" name="Вертикальный заголовок 1"/>
          <p:cNvSpPr>
            <a:spLocks noGrp="1"/>
          </p:cNvSpPr>
          <p:nvPr>
            <p:ph type="title" orient="vert"/>
          </p:nvPr>
        </p:nvSpPr>
        <p:spPr bwMode="auto">
          <a:xfrm>
            <a:off x="6629400" y="274638"/>
            <a:ext cx="2057400" cy="5851525"/>
          </a:xfrm>
        </p:spPr>
        <p:txBody>
          <a:bodyPr vert="eaVert"/>
          <a:lstStyle/>
          <a:p>
            <a:pPr>
              <a:defRPr/>
            </a:pPr>
            <a:r>
              <a:rPr lang="ru-RU"/>
              <a:t>Образец заголовка</a:t>
            </a:r>
          </a:p>
        </p:txBody>
      </p:sp>
      <p:sp>
        <p:nvSpPr>
          <p:cNvPr id="5" name="Вертикальный текст 2"/>
          <p:cNvSpPr>
            <a:spLocks noGrp="1"/>
          </p:cNvSpPr>
          <p:nvPr>
            <p:ph type="body" orient="vert" idx="1"/>
          </p:nvPr>
        </p:nvSpPr>
        <p:spPr bwMode="auto">
          <a:xfrm>
            <a:off x="457200" y="274638"/>
            <a:ext cx="6019800" cy="5851525"/>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Дата 3"/>
          <p:cNvSpPr>
            <a:spLocks noGrp="1"/>
          </p:cNvSpPr>
          <p:nvPr>
            <p:ph type="dt" sz="half" idx="10"/>
          </p:nvPr>
        </p:nvSpPr>
        <p:spPr bwMode="auto"/>
        <p:txBody>
          <a:body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7" name="Нижний колонтитул 4"/>
          <p:cNvSpPr>
            <a:spLocks noGrp="1"/>
          </p:cNvSpPr>
          <p:nvPr>
            <p:ph type="ftr" sz="quarter" idx="11"/>
          </p:nvPr>
        </p:nvSpPr>
        <p:spPr bwMode="auto"/>
        <p:txBody>
          <a:bodyPr/>
          <a:lstStyle/>
          <a:p>
            <a:pPr>
              <a:defRPr/>
            </a:pPr>
            <a:endParaRPr lang="ru-RU">
              <a:solidFill>
                <a:prstClr val="black">
                  <a:tint val="75000"/>
                </a:prstClr>
              </a:solidFill>
            </a:endParaRPr>
          </a:p>
        </p:txBody>
      </p:sp>
      <p:sp>
        <p:nvSpPr>
          <p:cNvPr id="8" name="Номер слайда 5"/>
          <p:cNvSpPr>
            <a:spLocks noGrp="1"/>
          </p:cNvSpPr>
          <p:nvPr>
            <p:ph type="sldNum" sz="quarter" idx="12"/>
          </p:nvPr>
        </p:nvSpPr>
        <p:spPr bwMode="auto"/>
        <p:txBody>
          <a:body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Сравнение">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lvl1pPr>
              <a:defRPr/>
            </a:lvl1pPr>
          </a:lstStyle>
          <a:p>
            <a:pPr>
              <a:defRPr/>
            </a:pPr>
            <a:r>
              <a:rPr lang="ru-RU"/>
              <a:t>Образец заголовка</a:t>
            </a:r>
          </a:p>
        </p:txBody>
      </p:sp>
      <p:sp>
        <p:nvSpPr>
          <p:cNvPr id="5" name="Текст 2"/>
          <p:cNvSpPr>
            <a:spLocks noGrp="1"/>
          </p:cNvSpPr>
          <p:nvPr>
            <p:ph type="body" idx="1"/>
          </p:nvPr>
        </p:nvSpPr>
        <p:spPr bwMode="auto">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Содержимое 3"/>
          <p:cNvSpPr>
            <a:spLocks noGrp="1"/>
          </p:cNvSpPr>
          <p:nvPr>
            <p:ph sz="half" idx="2"/>
          </p:nvPr>
        </p:nvSpPr>
        <p:spPr bwMode="auto">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7" name="Текст 4"/>
          <p:cNvSpPr>
            <a:spLocks noGrp="1"/>
          </p:cNvSpPr>
          <p:nvPr>
            <p:ph type="body" sz="quarter" idx="3"/>
          </p:nvPr>
        </p:nvSpPr>
        <p:spPr bwMode="auto">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8" name="Содержимое 5"/>
          <p:cNvSpPr>
            <a:spLocks noGrp="1"/>
          </p:cNvSpPr>
          <p:nvPr>
            <p:ph sz="quarter" idx="4"/>
          </p:nvPr>
        </p:nvSpPr>
        <p:spPr bwMode="auto">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9" name="Дата 6"/>
          <p:cNvSpPr>
            <a:spLocks noGrp="1"/>
          </p:cNvSpPr>
          <p:nvPr>
            <p:ph type="dt" sz="half" idx="10"/>
          </p:nvPr>
        </p:nvSpPr>
        <p:spPr bwMode="auto"/>
        <p:txBody>
          <a:bodyPr/>
          <a:lstStyle/>
          <a:p>
            <a:pPr>
              <a:defRPr/>
            </a:pPr>
            <a:fld id="{5B106E36-FD25-4E2D-B0AA-010F637433A0}" type="datetimeFigureOut">
              <a:rPr lang="ru-RU"/>
              <a:t>10.08.2021</a:t>
            </a:fld>
            <a:endParaRPr lang="ru-RU"/>
          </a:p>
        </p:txBody>
      </p:sp>
      <p:sp>
        <p:nvSpPr>
          <p:cNvPr id="10" name="Нижний колонтитул 7"/>
          <p:cNvSpPr>
            <a:spLocks noGrp="1"/>
          </p:cNvSpPr>
          <p:nvPr>
            <p:ph type="ftr" sz="quarter" idx="11"/>
          </p:nvPr>
        </p:nvSpPr>
        <p:spPr bwMode="auto"/>
        <p:txBody>
          <a:bodyPr/>
          <a:lstStyle/>
          <a:p>
            <a:pPr>
              <a:defRPr/>
            </a:pPr>
            <a:endParaRPr lang="ru-RU"/>
          </a:p>
        </p:txBody>
      </p:sp>
      <p:sp>
        <p:nvSpPr>
          <p:cNvPr id="11" name="Номер слайда 8"/>
          <p:cNvSpPr>
            <a:spLocks noGrp="1"/>
          </p:cNvSpPr>
          <p:nvPr>
            <p:ph type="sldNum" sz="quarter" idx="12"/>
          </p:nvPr>
        </p:nvSpPr>
        <p:spPr bwMode="auto"/>
        <p:txBody>
          <a:bodyPr/>
          <a:lstStyle/>
          <a:p>
            <a:pPr>
              <a:defRPr/>
            </a:pPr>
            <a:fld id="{725C68B6-61C2-468F-89AB-4B9F7531AA68}" type="slidenum">
              <a:rPr lang="ru-RU"/>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Только заголовок">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a:t>Образец заголовка</a:t>
            </a:r>
          </a:p>
        </p:txBody>
      </p:sp>
      <p:sp>
        <p:nvSpPr>
          <p:cNvPr id="5" name="Дата 2"/>
          <p:cNvSpPr>
            <a:spLocks noGrp="1"/>
          </p:cNvSpPr>
          <p:nvPr>
            <p:ph type="dt" sz="half" idx="10"/>
          </p:nvPr>
        </p:nvSpPr>
        <p:spPr bwMode="auto"/>
        <p:txBody>
          <a:bodyPr/>
          <a:lstStyle/>
          <a:p>
            <a:pPr>
              <a:defRPr/>
            </a:pPr>
            <a:fld id="{5B106E36-FD25-4E2D-B0AA-010F637433A0}" type="datetimeFigureOut">
              <a:rPr lang="ru-RU"/>
              <a:t>10.08.2021</a:t>
            </a:fld>
            <a:endParaRPr lang="ru-RU"/>
          </a:p>
        </p:txBody>
      </p:sp>
      <p:sp>
        <p:nvSpPr>
          <p:cNvPr id="6" name="Нижний колонтитул 3"/>
          <p:cNvSpPr>
            <a:spLocks noGrp="1"/>
          </p:cNvSpPr>
          <p:nvPr>
            <p:ph type="ftr" sz="quarter" idx="11"/>
          </p:nvPr>
        </p:nvSpPr>
        <p:spPr bwMode="auto"/>
        <p:txBody>
          <a:bodyPr/>
          <a:lstStyle/>
          <a:p>
            <a:pPr>
              <a:defRPr/>
            </a:pPr>
            <a:endParaRPr lang="ru-RU"/>
          </a:p>
        </p:txBody>
      </p:sp>
      <p:sp>
        <p:nvSpPr>
          <p:cNvPr id="7" name="Номер слайда 4"/>
          <p:cNvSpPr>
            <a:spLocks noGrp="1"/>
          </p:cNvSpPr>
          <p:nvPr>
            <p:ph type="sldNum" sz="quarter" idx="12"/>
          </p:nvPr>
        </p:nvSpPr>
        <p:spPr bwMode="auto"/>
        <p:txBody>
          <a:bodyPr/>
          <a:lstStyle/>
          <a:p>
            <a:pPr>
              <a:defRPr/>
            </a:pPr>
            <a:fld id="{725C68B6-61C2-468F-89AB-4B9F7531AA68}" type="slidenum">
              <a:rPr lang="ru-RU"/>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Пустой слайд">
    <p:spTree>
      <p:nvGrpSpPr>
        <p:cNvPr id="1" name=""/>
        <p:cNvGrpSpPr/>
        <p:nvPr/>
      </p:nvGrpSpPr>
      <p:grpSpPr bwMode="auto">
        <a:xfrm>
          <a:off x="0" y="0"/>
          <a:ext cx="0" cy="0"/>
          <a:chOff x="0" y="0"/>
          <a:chExt cx="0" cy="0"/>
        </a:xfrm>
      </p:grpSpPr>
      <p:sp>
        <p:nvSpPr>
          <p:cNvPr id="4" name="Дата 1"/>
          <p:cNvSpPr>
            <a:spLocks noGrp="1"/>
          </p:cNvSpPr>
          <p:nvPr>
            <p:ph type="dt" sz="half" idx="10"/>
          </p:nvPr>
        </p:nvSpPr>
        <p:spPr bwMode="auto"/>
        <p:txBody>
          <a:bodyPr/>
          <a:lstStyle/>
          <a:p>
            <a:pPr>
              <a:defRPr/>
            </a:pPr>
            <a:fld id="{5B106E36-FD25-4E2D-B0AA-010F637433A0}" type="datetimeFigureOut">
              <a:rPr lang="ru-RU"/>
              <a:t>10.08.2021</a:t>
            </a:fld>
            <a:endParaRPr lang="ru-RU"/>
          </a:p>
        </p:txBody>
      </p:sp>
      <p:sp>
        <p:nvSpPr>
          <p:cNvPr id="5" name="Нижний колонтитул 2"/>
          <p:cNvSpPr>
            <a:spLocks noGrp="1"/>
          </p:cNvSpPr>
          <p:nvPr>
            <p:ph type="ftr" sz="quarter" idx="11"/>
          </p:nvPr>
        </p:nvSpPr>
        <p:spPr bwMode="auto"/>
        <p:txBody>
          <a:bodyPr/>
          <a:lstStyle/>
          <a:p>
            <a:pPr>
              <a:defRPr/>
            </a:pPr>
            <a:endParaRPr lang="ru-RU"/>
          </a:p>
        </p:txBody>
      </p:sp>
      <p:sp>
        <p:nvSpPr>
          <p:cNvPr id="6" name="Номер слайда 3"/>
          <p:cNvSpPr>
            <a:spLocks noGrp="1"/>
          </p:cNvSpPr>
          <p:nvPr>
            <p:ph type="sldNum" sz="quarter" idx="12"/>
          </p:nvPr>
        </p:nvSpPr>
        <p:spPr bwMode="auto"/>
        <p:txBody>
          <a:bodyPr/>
          <a:lstStyle/>
          <a:p>
            <a:pPr>
              <a:defRPr/>
            </a:pPr>
            <a:fld id="{725C68B6-61C2-468F-89AB-4B9F7531AA68}" type="slidenum">
              <a:rPr lang="ru-RU"/>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Объект с подписью">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457200" y="273050"/>
            <a:ext cx="3008313" cy="1162050"/>
          </a:xfrm>
        </p:spPr>
        <p:txBody>
          <a:bodyPr anchor="b"/>
          <a:lstStyle>
            <a:lvl1pPr algn="l">
              <a:defRPr sz="2000" b="1"/>
            </a:lvl1pPr>
          </a:lstStyle>
          <a:p>
            <a:pPr>
              <a:defRPr/>
            </a:pPr>
            <a:r>
              <a:rPr lang="ru-RU"/>
              <a:t>Образец заголовка</a:t>
            </a:r>
          </a:p>
        </p:txBody>
      </p:sp>
      <p:sp>
        <p:nvSpPr>
          <p:cNvPr id="5" name="Содержимое 2"/>
          <p:cNvSpPr>
            <a:spLocks noGrp="1"/>
          </p:cNvSpPr>
          <p:nvPr>
            <p:ph idx="1"/>
          </p:nvPr>
        </p:nvSpPr>
        <p:spPr bwMode="auto">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Текст 3"/>
          <p:cNvSpPr>
            <a:spLocks noGrp="1"/>
          </p:cNvSpPr>
          <p:nvPr>
            <p:ph type="body" sz="half" idx="2"/>
          </p:nvPr>
        </p:nvSpPr>
        <p:spPr bwMode="auto">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7" name="Дата 4"/>
          <p:cNvSpPr>
            <a:spLocks noGrp="1"/>
          </p:cNvSpPr>
          <p:nvPr>
            <p:ph type="dt" sz="half" idx="10"/>
          </p:nvPr>
        </p:nvSpPr>
        <p:spPr bwMode="auto"/>
        <p:txBody>
          <a:bodyPr/>
          <a:lstStyle/>
          <a:p>
            <a:pPr>
              <a:defRPr/>
            </a:pPr>
            <a:fld id="{5B106E36-FD25-4E2D-B0AA-010F637433A0}" type="datetimeFigureOut">
              <a:rPr lang="ru-RU"/>
              <a:t>10.08.2021</a:t>
            </a:fld>
            <a:endParaRPr lang="ru-RU"/>
          </a:p>
        </p:txBody>
      </p:sp>
      <p:sp>
        <p:nvSpPr>
          <p:cNvPr id="8" name="Нижний колонтитул 5"/>
          <p:cNvSpPr>
            <a:spLocks noGrp="1"/>
          </p:cNvSpPr>
          <p:nvPr>
            <p:ph type="ftr" sz="quarter" idx="11"/>
          </p:nvPr>
        </p:nvSpPr>
        <p:spPr bwMode="auto"/>
        <p:txBody>
          <a:bodyPr/>
          <a:lstStyle/>
          <a:p>
            <a:pPr>
              <a:defRPr/>
            </a:pPr>
            <a:endParaRPr lang="ru-RU"/>
          </a:p>
        </p:txBody>
      </p:sp>
      <p:sp>
        <p:nvSpPr>
          <p:cNvPr id="9" name="Номер слайда 6"/>
          <p:cNvSpPr>
            <a:spLocks noGrp="1"/>
          </p:cNvSpPr>
          <p:nvPr>
            <p:ph type="sldNum" sz="quarter" idx="12"/>
          </p:nvPr>
        </p:nvSpPr>
        <p:spPr bwMode="auto"/>
        <p:txBody>
          <a:bodyPr/>
          <a:lstStyle/>
          <a:p>
            <a:pPr>
              <a:defRPr/>
            </a:pPr>
            <a:fld id="{725C68B6-61C2-468F-89AB-4B9F7531AA68}" type="slidenum">
              <a:rPr lang="ru-RU"/>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Рисунок с подписью">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1792288" y="4800600"/>
            <a:ext cx="5486400" cy="566738"/>
          </a:xfrm>
        </p:spPr>
        <p:txBody>
          <a:bodyPr anchor="b"/>
          <a:lstStyle>
            <a:lvl1pPr algn="l">
              <a:defRPr sz="2000" b="1"/>
            </a:lvl1pPr>
          </a:lstStyle>
          <a:p>
            <a:pPr>
              <a:defRPr/>
            </a:pPr>
            <a:r>
              <a:rPr lang="ru-RU"/>
              <a:t>Образец заголовка</a:t>
            </a:r>
          </a:p>
        </p:txBody>
      </p:sp>
      <p:sp>
        <p:nvSpPr>
          <p:cNvPr id="5" name="Рисунок 2"/>
          <p:cNvSpPr>
            <a:spLocks noGrp="1"/>
          </p:cNvSpPr>
          <p:nvPr>
            <p:ph type="pic" idx="1"/>
          </p:nvPr>
        </p:nvSpPr>
        <p:spPr bwMode="auto">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ru-RU"/>
          </a:p>
        </p:txBody>
      </p:sp>
      <p:sp>
        <p:nvSpPr>
          <p:cNvPr id="6" name="Текст 3"/>
          <p:cNvSpPr>
            <a:spLocks noGrp="1"/>
          </p:cNvSpPr>
          <p:nvPr>
            <p:ph type="body" sz="half" idx="2"/>
          </p:nvPr>
        </p:nvSpPr>
        <p:spPr bwMode="auto">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7" name="Дата 4"/>
          <p:cNvSpPr>
            <a:spLocks noGrp="1"/>
          </p:cNvSpPr>
          <p:nvPr>
            <p:ph type="dt" sz="half" idx="10"/>
          </p:nvPr>
        </p:nvSpPr>
        <p:spPr bwMode="auto"/>
        <p:txBody>
          <a:bodyPr/>
          <a:lstStyle/>
          <a:p>
            <a:pPr>
              <a:defRPr/>
            </a:pPr>
            <a:fld id="{5B106E36-FD25-4E2D-B0AA-010F637433A0}" type="datetimeFigureOut">
              <a:rPr lang="ru-RU"/>
              <a:t>10.08.2021</a:t>
            </a:fld>
            <a:endParaRPr lang="ru-RU"/>
          </a:p>
        </p:txBody>
      </p:sp>
      <p:sp>
        <p:nvSpPr>
          <p:cNvPr id="8" name="Нижний колонтитул 5"/>
          <p:cNvSpPr>
            <a:spLocks noGrp="1"/>
          </p:cNvSpPr>
          <p:nvPr>
            <p:ph type="ftr" sz="quarter" idx="11"/>
          </p:nvPr>
        </p:nvSpPr>
        <p:spPr bwMode="auto"/>
        <p:txBody>
          <a:bodyPr/>
          <a:lstStyle/>
          <a:p>
            <a:pPr>
              <a:defRPr/>
            </a:pPr>
            <a:endParaRPr lang="ru-RU"/>
          </a:p>
        </p:txBody>
      </p:sp>
      <p:sp>
        <p:nvSpPr>
          <p:cNvPr id="9" name="Номер слайда 6"/>
          <p:cNvSpPr>
            <a:spLocks noGrp="1"/>
          </p:cNvSpPr>
          <p:nvPr>
            <p:ph type="sldNum" sz="quarter" idx="12"/>
          </p:nvPr>
        </p:nvSpPr>
        <p:spPr bwMode="auto"/>
        <p:txBody>
          <a:bodyPr/>
          <a:lstStyle/>
          <a:p>
            <a:pPr>
              <a:defRPr/>
            </a:pPr>
            <a:fld id="{725C68B6-61C2-468F-89AB-4B9F7531AA68}" type="slidenum">
              <a:rPr lang="ru-RU"/>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457200" y="274638"/>
            <a:ext cx="8229600" cy="1143000"/>
          </a:xfrm>
          <a:prstGeom prst="rect">
            <a:avLst/>
          </a:prstGeom>
        </p:spPr>
        <p:txBody>
          <a:bodyPr vert="horz" lIns="91440" tIns="45720" rIns="91440" bIns="45720" rtlCol="0" anchor="ctr">
            <a:normAutofit/>
          </a:bodyPr>
          <a:lstStyle/>
          <a:p>
            <a:pPr>
              <a:defRPr/>
            </a:pPr>
            <a:r>
              <a:rPr lang="ru-RU"/>
              <a:t>Образец заголовка</a:t>
            </a:r>
          </a:p>
        </p:txBody>
      </p:sp>
      <p:sp>
        <p:nvSpPr>
          <p:cNvPr id="5" name="Текст 2"/>
          <p:cNvSpPr>
            <a:spLocks noGrp="1"/>
          </p:cNvSpPr>
          <p:nvPr>
            <p:ph type="body" idx="1"/>
          </p:nvPr>
        </p:nvSpPr>
        <p:spPr bwMode="auto">
          <a:xfrm>
            <a:off x="457200" y="1600200"/>
            <a:ext cx="8229600" cy="4525963"/>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Дата 3"/>
          <p:cNvSpPr>
            <a:spLocks noGrp="1"/>
          </p:cNvSpPr>
          <p:nvPr>
            <p:ph type="dt" sz="half" idx="2"/>
          </p:nvPr>
        </p:nvSpPr>
        <p:spPr bwMode="auto">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B106E36-FD25-4E2D-B0AA-010F637433A0}" type="datetimeFigureOut">
              <a:rPr lang="ru-RU"/>
              <a:t>10.08.2021</a:t>
            </a:fld>
            <a:endParaRPr lang="ru-RU"/>
          </a:p>
        </p:txBody>
      </p:sp>
      <p:sp>
        <p:nvSpPr>
          <p:cNvPr id="7" name="Нижний колонтитул 4"/>
          <p:cNvSpPr>
            <a:spLocks noGrp="1"/>
          </p:cNvSpPr>
          <p:nvPr>
            <p:ph type="ftr" sz="quarter" idx="3"/>
          </p:nvPr>
        </p:nvSpPr>
        <p:spPr bwMode="auto">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8" name="Номер слайда 5"/>
          <p:cNvSpPr>
            <a:spLocks noGrp="1"/>
          </p:cNvSpPr>
          <p:nvPr>
            <p:ph type="sldNum" sz="quarter" idx="4"/>
          </p:nvPr>
        </p:nvSpPr>
        <p:spPr bwMode="auto">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25C68B6-61C2-468F-89AB-4B9F7531AA68}" type="slidenum">
              <a:rPr lang="ru-RU"/>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a:spcBef>
          <a:spcPts val="0"/>
        </a:spcBef>
        <a:buNone/>
        <a:defRPr sz="4400">
          <a:solidFill>
            <a:schemeClr val="tx1"/>
          </a:solidFill>
          <a:latin typeface="+mj-lt"/>
          <a:ea typeface="+mj-ea"/>
          <a:cs typeface="+mj-cs"/>
        </a:defRPr>
      </a:lvl1pPr>
    </p:titleStyle>
    <p:bodyStyle>
      <a:lvl1pPr marL="342900" indent="-342900" algn="l" defTabSz="914400">
        <a:spcBef>
          <a:spcPts val="0"/>
        </a:spcBef>
        <a:buFont typeface="Arial"/>
        <a:buChar char="•"/>
        <a:defRPr sz="3200">
          <a:solidFill>
            <a:schemeClr val="tx1"/>
          </a:solidFill>
          <a:latin typeface="+mn-lt"/>
          <a:ea typeface="+mn-ea"/>
          <a:cs typeface="+mn-cs"/>
        </a:defRPr>
      </a:lvl1pPr>
      <a:lvl2pPr marL="742950" indent="-285750" algn="l" defTabSz="914400">
        <a:spcBef>
          <a:spcPts val="0"/>
        </a:spcBef>
        <a:buFont typeface="Arial"/>
        <a:buChar char="–"/>
        <a:defRPr sz="2800">
          <a:solidFill>
            <a:schemeClr val="tx1"/>
          </a:solidFill>
          <a:latin typeface="+mn-lt"/>
          <a:ea typeface="+mn-ea"/>
          <a:cs typeface="+mn-cs"/>
        </a:defRPr>
      </a:lvl2pPr>
      <a:lvl3pPr marL="1143000" indent="-228600" algn="l" defTabSz="914400">
        <a:spcBef>
          <a:spcPts val="0"/>
        </a:spcBef>
        <a:buFont typeface="Arial"/>
        <a:buChar char="•"/>
        <a:defRPr sz="2400">
          <a:solidFill>
            <a:schemeClr val="tx1"/>
          </a:solidFill>
          <a:latin typeface="+mn-lt"/>
          <a:ea typeface="+mn-ea"/>
          <a:cs typeface="+mn-cs"/>
        </a:defRPr>
      </a:lvl3pPr>
      <a:lvl4pPr marL="1600200" indent="-228600" algn="l" defTabSz="914400">
        <a:spcBef>
          <a:spcPts val="0"/>
        </a:spcBef>
        <a:buFont typeface="Arial"/>
        <a:buChar char="–"/>
        <a:defRPr sz="2000">
          <a:solidFill>
            <a:schemeClr val="tx1"/>
          </a:solidFill>
          <a:latin typeface="+mn-lt"/>
          <a:ea typeface="+mn-ea"/>
          <a:cs typeface="+mn-cs"/>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4" name="Rectangle 2"/>
          <p:cNvSpPr>
            <a:spLocks noGrp="1" noChangeArrowheads="1"/>
          </p:cNvSpPr>
          <p:nvPr>
            <p:ph type="title"/>
          </p:nvPr>
        </p:nvSpPr>
        <p:spPr bwMode="auto">
          <a:xfrm>
            <a:off x="457200" y="274638"/>
            <a:ext cx="82296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defRPr/>
            </a:pPr>
            <a:r>
              <a:rPr lang="ru-RU"/>
              <a:t>Образец заголовка</a:t>
            </a:r>
            <a:endParaRPr/>
          </a:p>
        </p:txBody>
      </p:sp>
      <p:sp>
        <p:nvSpPr>
          <p:cNvPr id="5" name="Rectangle 3"/>
          <p:cNvSpPr>
            <a:spLocks noGrp="1" noChangeArrowheads="1"/>
          </p:cNvSpPr>
          <p:nvPr>
            <p:ph type="body" idx="1"/>
          </p:nvPr>
        </p:nvSpPr>
        <p:spPr bwMode="auto">
          <a:xfrm>
            <a:off x="457200" y="1600200"/>
            <a:ext cx="82296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6" name="Rectangle 4"/>
          <p:cNvSpPr>
            <a:spLocks noGrp="1" noChangeArrowheads="1"/>
          </p:cNvSpPr>
          <p:nvPr>
            <p:ph type="dt" sz="half" idx="2"/>
          </p:nvPr>
        </p:nvSpPr>
        <p:spPr bwMode="auto">
          <a:xfrm>
            <a:off x="457200" y="6245225"/>
            <a:ext cx="2133600" cy="47625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latin typeface="Arial"/>
                <a:cs typeface="Arial"/>
              </a:defRPr>
            </a:lvl1pPr>
          </a:lstStyle>
          <a:p>
            <a:pPr>
              <a:spcBef>
                <a:spcPts val="0"/>
              </a:spcBef>
              <a:spcAft>
                <a:spcPts val="0"/>
              </a:spcAft>
              <a:defRPr/>
            </a:pPr>
            <a:endParaRPr lang="ru-RU">
              <a:solidFill>
                <a:srgbClr val="000000"/>
              </a:solidFill>
            </a:endParaRPr>
          </a:p>
        </p:txBody>
      </p:sp>
      <p:sp>
        <p:nvSpPr>
          <p:cNvPr id="7" name="Rectangle 5"/>
          <p:cNvSpPr>
            <a:spLocks noGrp="1" noChangeArrowheads="1"/>
          </p:cNvSpPr>
          <p:nvPr>
            <p:ph type="ftr" sz="quarter" idx="3"/>
          </p:nvPr>
        </p:nvSpPr>
        <p:spPr bwMode="auto">
          <a:xfrm>
            <a:off x="3124200" y="6245225"/>
            <a:ext cx="2895600" cy="47625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latin typeface="Arial"/>
                <a:cs typeface="Arial"/>
              </a:defRPr>
            </a:lvl1pPr>
          </a:lstStyle>
          <a:p>
            <a:pPr>
              <a:spcBef>
                <a:spcPts val="0"/>
              </a:spcBef>
              <a:spcAft>
                <a:spcPts val="0"/>
              </a:spcAft>
              <a:defRPr/>
            </a:pPr>
            <a:endParaRPr lang="ru-RU">
              <a:solidFill>
                <a:srgbClr val="000000"/>
              </a:solidFill>
            </a:endParaRPr>
          </a:p>
        </p:txBody>
      </p:sp>
      <p:sp>
        <p:nvSpPr>
          <p:cNvPr id="8" name="Rectangle 6"/>
          <p:cNvSpPr>
            <a:spLocks noGrp="1" noChangeArrowheads="1"/>
          </p:cNvSpPr>
          <p:nvPr>
            <p:ph type="sldNum" sz="quarter" idx="4"/>
          </p:nvPr>
        </p:nvSpPr>
        <p:spPr bwMode="auto">
          <a:xfrm>
            <a:off x="6553200" y="6245225"/>
            <a:ext cx="2133600" cy="47625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atin typeface="Arial"/>
                <a:cs typeface="Arial"/>
              </a:defRPr>
            </a:lvl1pPr>
          </a:lstStyle>
          <a:p>
            <a:pPr>
              <a:spcBef>
                <a:spcPts val="0"/>
              </a:spcBef>
              <a:spcAft>
                <a:spcPts val="0"/>
              </a:spcAft>
              <a:defRPr/>
            </a:pPr>
            <a:fld id="{D029458B-EFC0-4B12-9E2E-18C949BDBDA5}" type="slidenum">
              <a:rPr lang="ru-RU">
                <a:solidFill>
                  <a:srgbClr val="000000"/>
                </a:solidFill>
              </a:rPr>
              <a:t>‹#›</a:t>
            </a:fld>
            <a:endParaRPr 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a:spcBef>
          <a:spcPts val="0"/>
        </a:spcBef>
        <a:spcAft>
          <a:spcPts val="0"/>
        </a:spcAft>
        <a:defRPr sz="4400">
          <a:solidFill>
            <a:schemeClr val="tx2"/>
          </a:solidFill>
          <a:latin typeface="+mj-lt"/>
          <a:ea typeface="+mj-ea"/>
          <a:cs typeface="+mj-cs"/>
        </a:defRPr>
      </a:lvl1pPr>
      <a:lvl2pPr algn="ctr">
        <a:spcBef>
          <a:spcPts val="0"/>
        </a:spcBef>
        <a:spcAft>
          <a:spcPts val="0"/>
        </a:spcAft>
        <a:defRPr sz="4400">
          <a:solidFill>
            <a:schemeClr val="tx2"/>
          </a:solidFill>
          <a:latin typeface="Arial"/>
          <a:cs typeface="Arial"/>
        </a:defRPr>
      </a:lvl2pPr>
      <a:lvl3pPr algn="ctr">
        <a:spcBef>
          <a:spcPts val="0"/>
        </a:spcBef>
        <a:spcAft>
          <a:spcPts val="0"/>
        </a:spcAft>
        <a:defRPr sz="4400">
          <a:solidFill>
            <a:schemeClr val="tx2"/>
          </a:solidFill>
          <a:latin typeface="Arial"/>
          <a:cs typeface="Arial"/>
        </a:defRPr>
      </a:lvl3pPr>
      <a:lvl4pPr algn="ctr">
        <a:spcBef>
          <a:spcPts val="0"/>
        </a:spcBef>
        <a:spcAft>
          <a:spcPts val="0"/>
        </a:spcAft>
        <a:defRPr sz="4400">
          <a:solidFill>
            <a:schemeClr val="tx2"/>
          </a:solidFill>
          <a:latin typeface="Arial"/>
          <a:cs typeface="Arial"/>
        </a:defRPr>
      </a:lvl4pPr>
      <a:lvl5pPr algn="ctr">
        <a:spcBef>
          <a:spcPts val="0"/>
        </a:spcBef>
        <a:spcAft>
          <a:spcPts val="0"/>
        </a:spcAft>
        <a:defRPr sz="4400">
          <a:solidFill>
            <a:schemeClr val="tx2"/>
          </a:solidFill>
          <a:latin typeface="Arial"/>
          <a:cs typeface="Arial"/>
        </a:defRPr>
      </a:lvl5pPr>
      <a:lvl6pPr marL="457200" algn="ctr">
        <a:spcBef>
          <a:spcPts val="0"/>
        </a:spcBef>
        <a:spcAft>
          <a:spcPts val="0"/>
        </a:spcAft>
        <a:defRPr sz="4400">
          <a:solidFill>
            <a:schemeClr val="tx2"/>
          </a:solidFill>
          <a:latin typeface="Arial"/>
          <a:cs typeface="Arial"/>
        </a:defRPr>
      </a:lvl6pPr>
      <a:lvl7pPr marL="914400" algn="ctr">
        <a:spcBef>
          <a:spcPts val="0"/>
        </a:spcBef>
        <a:spcAft>
          <a:spcPts val="0"/>
        </a:spcAft>
        <a:defRPr sz="4400">
          <a:solidFill>
            <a:schemeClr val="tx2"/>
          </a:solidFill>
          <a:latin typeface="Arial"/>
          <a:cs typeface="Arial"/>
        </a:defRPr>
      </a:lvl7pPr>
      <a:lvl8pPr marL="1371600" algn="ctr">
        <a:spcBef>
          <a:spcPts val="0"/>
        </a:spcBef>
        <a:spcAft>
          <a:spcPts val="0"/>
        </a:spcAft>
        <a:defRPr sz="4400">
          <a:solidFill>
            <a:schemeClr val="tx2"/>
          </a:solidFill>
          <a:latin typeface="Arial"/>
          <a:cs typeface="Arial"/>
        </a:defRPr>
      </a:lvl8pPr>
      <a:lvl9pPr marL="1828800" algn="ctr">
        <a:spcBef>
          <a:spcPts val="0"/>
        </a:spcBef>
        <a:spcAft>
          <a:spcPts val="0"/>
        </a:spcAft>
        <a:defRPr sz="4400">
          <a:solidFill>
            <a:schemeClr val="tx2"/>
          </a:solidFill>
          <a:latin typeface="Arial"/>
          <a:cs typeface="Arial"/>
        </a:defRPr>
      </a:lvl9pPr>
    </p:titleStyle>
    <p:bodyStyle>
      <a:lvl1pPr marL="342900" indent="-342900" algn="l">
        <a:spcBef>
          <a:spcPts val="0"/>
        </a:spcBef>
        <a:spcAft>
          <a:spcPts val="0"/>
        </a:spcAft>
        <a:buChar char="•"/>
        <a:defRPr sz="3200">
          <a:solidFill>
            <a:schemeClr val="tx1"/>
          </a:solidFill>
          <a:latin typeface="+mn-lt"/>
          <a:ea typeface="+mn-ea"/>
          <a:cs typeface="+mn-cs"/>
        </a:defRPr>
      </a:lvl1pPr>
      <a:lvl2pPr marL="742950" indent="-285750" algn="l">
        <a:spcBef>
          <a:spcPts val="0"/>
        </a:spcBef>
        <a:spcAft>
          <a:spcPts val="0"/>
        </a:spcAft>
        <a:buChar char="–"/>
        <a:defRPr sz="2800">
          <a:solidFill>
            <a:schemeClr val="tx1"/>
          </a:solidFill>
          <a:latin typeface="+mn-lt"/>
          <a:cs typeface="+mn-cs"/>
        </a:defRPr>
      </a:lvl2pPr>
      <a:lvl3pPr marL="1143000" indent="-228600" algn="l">
        <a:spcBef>
          <a:spcPts val="0"/>
        </a:spcBef>
        <a:spcAft>
          <a:spcPts val="0"/>
        </a:spcAft>
        <a:buChar char="•"/>
        <a:defRPr sz="2400">
          <a:solidFill>
            <a:schemeClr val="tx1"/>
          </a:solidFill>
          <a:latin typeface="+mn-lt"/>
          <a:cs typeface="+mn-cs"/>
        </a:defRPr>
      </a:lvl3pPr>
      <a:lvl4pPr marL="1600200" indent="-228600" algn="l">
        <a:spcBef>
          <a:spcPts val="0"/>
        </a:spcBef>
        <a:spcAft>
          <a:spcPts val="0"/>
        </a:spcAft>
        <a:buChar char="–"/>
        <a:defRPr sz="2000">
          <a:solidFill>
            <a:schemeClr val="tx1"/>
          </a:solidFill>
          <a:latin typeface="+mn-lt"/>
          <a:cs typeface="+mn-cs"/>
        </a:defRPr>
      </a:lvl4pPr>
      <a:lvl5pPr marL="2057400" indent="-228600" algn="l">
        <a:spcBef>
          <a:spcPts val="0"/>
        </a:spcBef>
        <a:spcAft>
          <a:spcPts val="0"/>
        </a:spcAft>
        <a:buChar char="»"/>
        <a:defRPr sz="2000">
          <a:solidFill>
            <a:schemeClr val="tx1"/>
          </a:solidFill>
          <a:latin typeface="+mn-lt"/>
          <a:cs typeface="+mn-cs"/>
        </a:defRPr>
      </a:lvl5pPr>
      <a:lvl6pPr marL="2514600" indent="-228600" algn="l">
        <a:spcBef>
          <a:spcPts val="0"/>
        </a:spcBef>
        <a:spcAft>
          <a:spcPts val="0"/>
        </a:spcAft>
        <a:buChar char="»"/>
        <a:defRPr sz="2000">
          <a:solidFill>
            <a:schemeClr val="tx1"/>
          </a:solidFill>
          <a:latin typeface="+mn-lt"/>
          <a:cs typeface="+mn-cs"/>
        </a:defRPr>
      </a:lvl6pPr>
      <a:lvl7pPr marL="2971800" indent="-228600" algn="l">
        <a:spcBef>
          <a:spcPts val="0"/>
        </a:spcBef>
        <a:spcAft>
          <a:spcPts val="0"/>
        </a:spcAft>
        <a:buChar char="»"/>
        <a:defRPr sz="2000">
          <a:solidFill>
            <a:schemeClr val="tx1"/>
          </a:solidFill>
          <a:latin typeface="+mn-lt"/>
          <a:cs typeface="+mn-cs"/>
        </a:defRPr>
      </a:lvl7pPr>
      <a:lvl8pPr marL="3429000" indent="-228600" algn="l">
        <a:spcBef>
          <a:spcPts val="0"/>
        </a:spcBef>
        <a:spcAft>
          <a:spcPts val="0"/>
        </a:spcAft>
        <a:buChar char="»"/>
        <a:defRPr sz="2000">
          <a:solidFill>
            <a:schemeClr val="tx1"/>
          </a:solidFill>
          <a:latin typeface="+mn-lt"/>
          <a:cs typeface="+mn-cs"/>
        </a:defRPr>
      </a:lvl8pPr>
      <a:lvl9pPr marL="3886200" indent="-228600" algn="l">
        <a:spcBef>
          <a:spcPts val="0"/>
        </a:spcBef>
        <a:spcAft>
          <a:spcPts val="0"/>
        </a:spcAft>
        <a:buChar char="»"/>
        <a:defRPr sz="2000">
          <a:solidFill>
            <a:schemeClr val="tx1"/>
          </a:solidFill>
          <a:latin typeface="+mn-lt"/>
          <a:cs typeface="+mn-cs"/>
        </a:defRPr>
      </a:lvl9pPr>
    </p:bodyStyle>
    <p:other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457200" y="274638"/>
            <a:ext cx="8229600" cy="1143000"/>
          </a:xfrm>
          <a:prstGeom prst="rect">
            <a:avLst/>
          </a:prstGeom>
        </p:spPr>
        <p:txBody>
          <a:bodyPr vert="horz" lIns="91440" tIns="45720" rIns="91440" bIns="45720" rtlCol="0" anchor="ctr">
            <a:normAutofit/>
          </a:bodyPr>
          <a:lstStyle/>
          <a:p>
            <a:pPr>
              <a:defRPr/>
            </a:pPr>
            <a:r>
              <a:rPr lang="ru-RU"/>
              <a:t>Образец заголовка</a:t>
            </a:r>
          </a:p>
        </p:txBody>
      </p:sp>
      <p:sp>
        <p:nvSpPr>
          <p:cNvPr id="5" name="Текст 2"/>
          <p:cNvSpPr>
            <a:spLocks noGrp="1"/>
          </p:cNvSpPr>
          <p:nvPr>
            <p:ph type="body" idx="1"/>
          </p:nvPr>
        </p:nvSpPr>
        <p:spPr bwMode="auto">
          <a:xfrm>
            <a:off x="457200" y="1600200"/>
            <a:ext cx="8229600" cy="4525963"/>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Дата 3"/>
          <p:cNvSpPr>
            <a:spLocks noGrp="1"/>
          </p:cNvSpPr>
          <p:nvPr>
            <p:ph type="dt" sz="half" idx="2"/>
          </p:nvPr>
        </p:nvSpPr>
        <p:spPr bwMode="auto">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7" name="Нижний колонтитул 4"/>
          <p:cNvSpPr>
            <a:spLocks noGrp="1"/>
          </p:cNvSpPr>
          <p:nvPr>
            <p:ph type="ftr" sz="quarter" idx="3"/>
          </p:nvPr>
        </p:nvSpPr>
        <p:spPr bwMode="auto">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solidFill>
                <a:prstClr val="black">
                  <a:tint val="75000"/>
                </a:prstClr>
              </a:solidFill>
            </a:endParaRPr>
          </a:p>
        </p:txBody>
      </p:sp>
      <p:sp>
        <p:nvSpPr>
          <p:cNvPr id="8" name="Номер слайда 5"/>
          <p:cNvSpPr>
            <a:spLocks noGrp="1"/>
          </p:cNvSpPr>
          <p:nvPr>
            <p:ph type="sldNum" sz="quarter" idx="4"/>
          </p:nvPr>
        </p:nvSpPr>
        <p:spPr bwMode="auto">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914400">
        <a:spcBef>
          <a:spcPts val="0"/>
        </a:spcBef>
        <a:buNone/>
        <a:defRPr sz="4400">
          <a:solidFill>
            <a:schemeClr val="tx1"/>
          </a:solidFill>
          <a:latin typeface="+mj-lt"/>
          <a:ea typeface="+mj-ea"/>
          <a:cs typeface="+mj-cs"/>
        </a:defRPr>
      </a:lvl1pPr>
    </p:titleStyle>
    <p:bodyStyle>
      <a:lvl1pPr marL="342900" indent="-342900" algn="l" defTabSz="914400">
        <a:spcBef>
          <a:spcPts val="0"/>
        </a:spcBef>
        <a:buFont typeface="Arial"/>
        <a:buChar char="•"/>
        <a:defRPr sz="3200">
          <a:solidFill>
            <a:schemeClr val="tx1"/>
          </a:solidFill>
          <a:latin typeface="+mn-lt"/>
          <a:ea typeface="+mn-ea"/>
          <a:cs typeface="+mn-cs"/>
        </a:defRPr>
      </a:lvl1pPr>
      <a:lvl2pPr marL="742950" indent="-285750" algn="l" defTabSz="914400">
        <a:spcBef>
          <a:spcPts val="0"/>
        </a:spcBef>
        <a:buFont typeface="Arial"/>
        <a:buChar char="–"/>
        <a:defRPr sz="2800">
          <a:solidFill>
            <a:schemeClr val="tx1"/>
          </a:solidFill>
          <a:latin typeface="+mn-lt"/>
          <a:ea typeface="+mn-ea"/>
          <a:cs typeface="+mn-cs"/>
        </a:defRPr>
      </a:lvl2pPr>
      <a:lvl3pPr marL="1143000" indent="-228600" algn="l" defTabSz="914400">
        <a:spcBef>
          <a:spcPts val="0"/>
        </a:spcBef>
        <a:buFont typeface="Arial"/>
        <a:buChar char="•"/>
        <a:defRPr sz="2400">
          <a:solidFill>
            <a:schemeClr val="tx1"/>
          </a:solidFill>
          <a:latin typeface="+mn-lt"/>
          <a:ea typeface="+mn-ea"/>
          <a:cs typeface="+mn-cs"/>
        </a:defRPr>
      </a:lvl3pPr>
      <a:lvl4pPr marL="1600200" indent="-228600" algn="l" defTabSz="914400">
        <a:spcBef>
          <a:spcPts val="0"/>
        </a:spcBef>
        <a:buFont typeface="Arial"/>
        <a:buChar char="–"/>
        <a:defRPr sz="2000">
          <a:solidFill>
            <a:schemeClr val="tx1"/>
          </a:solidFill>
          <a:latin typeface="+mn-lt"/>
          <a:ea typeface="+mn-ea"/>
          <a:cs typeface="+mn-cs"/>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457200" y="274638"/>
            <a:ext cx="8229600" cy="1143000"/>
          </a:xfrm>
          <a:prstGeom prst="rect">
            <a:avLst/>
          </a:prstGeom>
        </p:spPr>
        <p:txBody>
          <a:bodyPr vert="horz" lIns="91440" tIns="45720" rIns="91440" bIns="45720" rtlCol="0" anchor="ctr">
            <a:normAutofit/>
          </a:bodyPr>
          <a:lstStyle/>
          <a:p>
            <a:pPr>
              <a:defRPr/>
            </a:pPr>
            <a:r>
              <a:rPr lang="ru-RU"/>
              <a:t>Образец заголовка</a:t>
            </a:r>
          </a:p>
        </p:txBody>
      </p:sp>
      <p:sp>
        <p:nvSpPr>
          <p:cNvPr id="5" name="Текст 2"/>
          <p:cNvSpPr>
            <a:spLocks noGrp="1"/>
          </p:cNvSpPr>
          <p:nvPr>
            <p:ph type="body" idx="1"/>
          </p:nvPr>
        </p:nvSpPr>
        <p:spPr bwMode="auto">
          <a:xfrm>
            <a:off x="457200" y="1600200"/>
            <a:ext cx="8229600" cy="4525963"/>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6" name="Дата 3"/>
          <p:cNvSpPr>
            <a:spLocks noGrp="1"/>
          </p:cNvSpPr>
          <p:nvPr>
            <p:ph type="dt" sz="half" idx="2"/>
          </p:nvPr>
        </p:nvSpPr>
        <p:spPr bwMode="auto">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B106E36-FD25-4E2D-B0AA-010F637433A0}" type="datetimeFigureOut">
              <a:rPr lang="ru-RU">
                <a:solidFill>
                  <a:prstClr val="black">
                    <a:tint val="75000"/>
                  </a:prstClr>
                </a:solidFill>
              </a:rPr>
              <a:t>10.08.2021</a:t>
            </a:fld>
            <a:endParaRPr lang="ru-RU">
              <a:solidFill>
                <a:prstClr val="black">
                  <a:tint val="75000"/>
                </a:prstClr>
              </a:solidFill>
            </a:endParaRPr>
          </a:p>
        </p:txBody>
      </p:sp>
      <p:sp>
        <p:nvSpPr>
          <p:cNvPr id="7" name="Нижний колонтитул 4"/>
          <p:cNvSpPr>
            <a:spLocks noGrp="1"/>
          </p:cNvSpPr>
          <p:nvPr>
            <p:ph type="ftr" sz="quarter" idx="3"/>
          </p:nvPr>
        </p:nvSpPr>
        <p:spPr bwMode="auto">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solidFill>
                <a:prstClr val="black">
                  <a:tint val="75000"/>
                </a:prstClr>
              </a:solidFill>
            </a:endParaRPr>
          </a:p>
        </p:txBody>
      </p:sp>
      <p:sp>
        <p:nvSpPr>
          <p:cNvPr id="8" name="Номер слайда 5"/>
          <p:cNvSpPr>
            <a:spLocks noGrp="1"/>
          </p:cNvSpPr>
          <p:nvPr>
            <p:ph type="sldNum" sz="quarter" idx="4"/>
          </p:nvPr>
        </p:nvSpPr>
        <p:spPr bwMode="auto">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25C68B6-61C2-468F-89AB-4B9F7531AA68}" type="slidenum">
              <a:rPr lang="ru-RU">
                <a:solidFill>
                  <a:prstClr val="black">
                    <a:tint val="75000"/>
                  </a:prstClr>
                </a:solidFill>
              </a:rPr>
              <a:t>‹#›</a:t>
            </a:fld>
            <a:endParaRPr lang="ru-RU">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a:spcBef>
          <a:spcPts val="0"/>
        </a:spcBef>
        <a:buNone/>
        <a:defRPr sz="4400">
          <a:solidFill>
            <a:schemeClr val="tx1"/>
          </a:solidFill>
          <a:latin typeface="+mj-lt"/>
          <a:ea typeface="+mj-ea"/>
          <a:cs typeface="+mj-cs"/>
        </a:defRPr>
      </a:lvl1pPr>
    </p:titleStyle>
    <p:bodyStyle>
      <a:lvl1pPr marL="342900" indent="-342900" algn="l" defTabSz="914400">
        <a:spcBef>
          <a:spcPts val="0"/>
        </a:spcBef>
        <a:buFont typeface="Arial"/>
        <a:buChar char="•"/>
        <a:defRPr sz="3200">
          <a:solidFill>
            <a:schemeClr val="tx1"/>
          </a:solidFill>
          <a:latin typeface="+mn-lt"/>
          <a:ea typeface="+mn-ea"/>
          <a:cs typeface="+mn-cs"/>
        </a:defRPr>
      </a:lvl1pPr>
      <a:lvl2pPr marL="742950" indent="-285750" algn="l" defTabSz="914400">
        <a:spcBef>
          <a:spcPts val="0"/>
        </a:spcBef>
        <a:buFont typeface="Arial"/>
        <a:buChar char="–"/>
        <a:defRPr sz="2800">
          <a:solidFill>
            <a:schemeClr val="tx1"/>
          </a:solidFill>
          <a:latin typeface="+mn-lt"/>
          <a:ea typeface="+mn-ea"/>
          <a:cs typeface="+mn-cs"/>
        </a:defRPr>
      </a:lvl2pPr>
      <a:lvl3pPr marL="1143000" indent="-228600" algn="l" defTabSz="914400">
        <a:spcBef>
          <a:spcPts val="0"/>
        </a:spcBef>
        <a:buFont typeface="Arial"/>
        <a:buChar char="•"/>
        <a:defRPr sz="2400">
          <a:solidFill>
            <a:schemeClr val="tx1"/>
          </a:solidFill>
          <a:latin typeface="+mn-lt"/>
          <a:ea typeface="+mn-ea"/>
          <a:cs typeface="+mn-cs"/>
        </a:defRPr>
      </a:lvl3pPr>
      <a:lvl4pPr marL="1600200" indent="-228600" algn="l" defTabSz="914400">
        <a:spcBef>
          <a:spcPts val="0"/>
        </a:spcBef>
        <a:buFont typeface="Arial"/>
        <a:buChar char="–"/>
        <a:defRPr sz="2000">
          <a:solidFill>
            <a:schemeClr val="tx1"/>
          </a:solidFill>
          <a:latin typeface="+mn-lt"/>
          <a:ea typeface="+mn-ea"/>
          <a:cs typeface="+mn-cs"/>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6.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images.google.ru/imgres?imgurl=http://www.faqs.org/photo-dict/photofiles/list/506/889bomb.jpg&amp;imgrefurl=http://www.faqs.org/photo-dict/phrase/506/bomb.html&amp;usg=__PporWZEF3cl6pqopBn5dG7hN8C0=&amp;h=481&amp;w=700&amp;sz=46&amp;hl=ru&amp;start=14&amp;tbnid=yY1zaMCkWnYhNM:&amp;tbnh=96&amp;tbnw=140&amp;prev=/images?q=bomb&amp;gbv=2&amp;hl=ru&amp;newwindow=1" TargetMode="Externa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3"/>
          <p:cNvSpPr/>
          <p:nvPr/>
        </p:nvSpPr>
        <p:spPr bwMode="auto">
          <a:xfrm>
            <a:off x="0" y="1628800"/>
            <a:ext cx="9144000" cy="5229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pic>
        <p:nvPicPr>
          <p:cNvPr id="5" name="Picture 3"/>
          <p:cNvPicPr>
            <a:picLocks noChangeAspect="1" noChangeArrowheads="1"/>
          </p:cNvPicPr>
          <p:nvPr/>
        </p:nvPicPr>
        <p:blipFill>
          <a:blip r:embed="rId2"/>
          <a:stretch/>
        </p:blipFill>
        <p:spPr bwMode="auto">
          <a:xfrm>
            <a:off x="251520" y="246873"/>
            <a:ext cx="2790462" cy="895054"/>
          </a:xfrm>
          <a:prstGeom prst="rect">
            <a:avLst/>
          </a:prstGeom>
          <a:noFill/>
          <a:ln>
            <a:noFill/>
          </a:ln>
        </p:spPr>
      </p:pic>
      <p:sp>
        <p:nvSpPr>
          <p:cNvPr id="6" name="Прямоугольник 5"/>
          <p:cNvSpPr/>
          <p:nvPr/>
        </p:nvSpPr>
        <p:spPr bwMode="auto">
          <a:xfrm>
            <a:off x="539552" y="2132856"/>
            <a:ext cx="8064896"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3200" b="1">
                <a:solidFill>
                  <a:srgbClr val="002060"/>
                </a:solidFill>
              </a:rPr>
              <a:t>Школа профилактики мозгового инсульта</a:t>
            </a:r>
          </a:p>
        </p:txBody>
      </p:sp>
      <p:sp>
        <p:nvSpPr>
          <p:cNvPr id="7" name="Прямоугольник 6"/>
          <p:cNvSpPr/>
          <p:nvPr/>
        </p:nvSpPr>
        <p:spPr bwMode="auto">
          <a:xfrm>
            <a:off x="467544" y="4653136"/>
            <a:ext cx="8352928"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b="1">
                <a:solidFill>
                  <a:srgbClr val="002060"/>
                </a:solidFill>
              </a:rPr>
              <a:t>Материалы для проведения Школы в интерактивной форме подготовлены главным специалистом по профилактической медицине Департамента здравоохранения города Москвы профессором Н.В. Погосовой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2"/>
          <p:cNvSpPr>
            <a:spLocks/>
          </p:cNvSpPr>
          <p:nvPr/>
        </p:nvSpPr>
        <p:spPr bwMode="auto">
          <a:xfrm>
            <a:off x="5364088" y="2297300"/>
            <a:ext cx="3312368" cy="2554545"/>
          </a:xfrm>
          <a:prstGeom prst="rect">
            <a:avLst/>
          </a:prstGeom>
          <a:noFill/>
        </p:spPr>
        <p:txBody>
          <a:bodyPr wrap="square" rtlCol="0">
            <a:spAutoFit/>
          </a:bodyPr>
          <a:lstStyle/>
          <a:p>
            <a:pPr>
              <a:defRPr/>
            </a:pPr>
            <a:r>
              <a:rPr lang="ru-RU" sz="3200" b="1">
                <a:solidFill>
                  <a:schemeClr val="accent5">
                    <a:lumMod val="50000"/>
                  </a:schemeClr>
                </a:solidFill>
              </a:rPr>
              <a:t>Улыбка внезапно стала кривой,  возникла асимметрия лица</a:t>
            </a:r>
          </a:p>
        </p:txBody>
      </p:sp>
      <p:sp>
        <p:nvSpPr>
          <p:cNvPr id="5" name="TextBox 3"/>
          <p:cNvSpPr>
            <a:spLocks/>
          </p:cNvSpPr>
          <p:nvPr/>
        </p:nvSpPr>
        <p:spPr bwMode="auto">
          <a:xfrm>
            <a:off x="251459" y="260648"/>
            <a:ext cx="8424997" cy="923330"/>
          </a:xfrm>
          <a:prstGeom prst="rect">
            <a:avLst/>
          </a:prstGeom>
          <a:noFill/>
        </p:spPr>
        <p:txBody>
          <a:bodyPr wrap="square" rtlCol="0">
            <a:spAutoFit/>
          </a:bodyPr>
          <a:lstStyle/>
          <a:p>
            <a:pPr algn="ctr">
              <a:defRPr/>
            </a:pPr>
            <a:r>
              <a:rPr lang="ru-RU" sz="5400" b="1">
                <a:solidFill>
                  <a:srgbClr val="C00000"/>
                </a:solidFill>
              </a:rPr>
              <a:t>Улыбка</a:t>
            </a:r>
          </a:p>
        </p:txBody>
      </p:sp>
      <p:pic>
        <p:nvPicPr>
          <p:cNvPr id="6" name="Picture 3"/>
          <p:cNvPicPr>
            <a:picLocks noChangeAspect="1" noChangeArrowheads="1"/>
          </p:cNvPicPr>
          <p:nvPr/>
        </p:nvPicPr>
        <p:blipFill>
          <a:blip r:embed="rId2"/>
          <a:stretch/>
        </p:blipFill>
        <p:spPr bwMode="auto">
          <a:xfrm>
            <a:off x="683568" y="1750138"/>
            <a:ext cx="4067175" cy="3133725"/>
          </a:xfrm>
          <a:prstGeom prst="rect">
            <a:avLst/>
          </a:prstGeom>
          <a:noFill/>
          <a:ln>
            <a:noFill/>
          </a:ln>
        </p:spPr>
      </p:pic>
      <p:sp>
        <p:nvSpPr>
          <p:cNvPr id="7" name="Прямоугольник 6"/>
          <p:cNvSpPr/>
          <p:nvPr/>
        </p:nvSpPr>
        <p:spPr bwMode="auto">
          <a:xfrm>
            <a:off x="510738" y="1307669"/>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p:txBody>
          <a:bodyPr/>
          <a:lstStyle/>
          <a:p>
            <a:pPr>
              <a:defRPr/>
            </a:pPr>
            <a:r>
              <a:rPr lang="ru-RU" b="1">
                <a:solidFill>
                  <a:srgbClr val="C00000"/>
                </a:solidFill>
              </a:rPr>
              <a:t>Движение</a:t>
            </a:r>
          </a:p>
        </p:txBody>
      </p:sp>
      <p:sp>
        <p:nvSpPr>
          <p:cNvPr id="5" name="Прямоугольник 2"/>
          <p:cNvSpPr/>
          <p:nvPr/>
        </p:nvSpPr>
        <p:spPr bwMode="auto">
          <a:xfrm>
            <a:off x="4932040" y="2636912"/>
            <a:ext cx="3471890" cy="1877437"/>
          </a:xfrm>
          <a:prstGeom prst="rect">
            <a:avLst/>
          </a:prstGeom>
        </p:spPr>
        <p:txBody>
          <a:bodyPr wrap="square">
            <a:spAutoFit/>
          </a:bodyPr>
          <a:lstStyle/>
          <a:p>
            <a:pPr lvl="0">
              <a:spcBef>
                <a:spcPts val="0"/>
              </a:spcBef>
              <a:spcAft>
                <a:spcPts val="0"/>
              </a:spcAft>
              <a:buClr>
                <a:srgbClr val="C00000"/>
              </a:buClr>
              <a:tabLst>
                <a:tab pos="4419600" algn="l"/>
              </a:tabLst>
              <a:defRPr/>
            </a:pPr>
            <a:r>
              <a:rPr lang="ru-RU" sz="2800" b="1">
                <a:solidFill>
                  <a:schemeClr val="accent5">
                    <a:lumMod val="50000"/>
                  </a:schemeClr>
                </a:solidFill>
              </a:rPr>
              <a:t>Если поднять обе руки, пораженная рука будет быстрее опускаться вниз</a:t>
            </a:r>
            <a:r>
              <a:rPr lang="ru-RU" sz="3200"/>
              <a:t>.</a:t>
            </a:r>
            <a:endParaRPr lang="ru-RU" sz="3200">
              <a:cs typeface="Arial"/>
            </a:endParaRPr>
          </a:p>
        </p:txBody>
      </p:sp>
      <p:sp>
        <p:nvSpPr>
          <p:cNvPr id="6" name="object 28"/>
          <p:cNvSpPr/>
          <p:nvPr/>
        </p:nvSpPr>
        <p:spPr bwMode="auto">
          <a:xfrm>
            <a:off x="531346" y="2132856"/>
            <a:ext cx="4032448" cy="3600400"/>
          </a:xfrm>
          <a:prstGeom prst="rect">
            <a:avLst/>
          </a:prstGeom>
          <a:blipFill>
            <a:blip r:embed="rId2"/>
            <a:stretch/>
          </a:blipFill>
        </p:spPr>
        <p:txBody>
          <a:bodyPr wrap="square" lIns="0" tIns="0" rIns="0" bIns="0" rtlCol="0"/>
          <a:lstStyle/>
          <a:p>
            <a:pPr>
              <a:defRPr/>
            </a:pPr>
            <a:endParaRPr/>
          </a:p>
        </p:txBody>
      </p:sp>
      <p:sp>
        <p:nvSpPr>
          <p:cNvPr id="7" name="Прямоугольник 4"/>
          <p:cNvSpPr/>
          <p:nvPr/>
        </p:nvSpPr>
        <p:spPr bwMode="auto">
          <a:xfrm>
            <a:off x="510738" y="1307669"/>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noChangeArrowheads="1"/>
          </p:cNvPicPr>
          <p:nvPr/>
        </p:nvPicPr>
        <p:blipFill>
          <a:blip r:embed="rId2"/>
          <a:stretch/>
        </p:blipFill>
        <p:spPr bwMode="auto">
          <a:xfrm>
            <a:off x="395536" y="404664"/>
            <a:ext cx="3952875" cy="5686425"/>
          </a:xfrm>
          <a:prstGeom prst="rect">
            <a:avLst/>
          </a:prstGeom>
          <a:noFill/>
          <a:ln w="9525">
            <a:solidFill>
              <a:schemeClr val="tx1"/>
            </a:solidFill>
            <a:miter lim="800000"/>
            <a:headEnd/>
            <a:tailEnd/>
          </a:ln>
        </p:spPr>
      </p:pic>
      <p:sp>
        <p:nvSpPr>
          <p:cNvPr id="5" name="Прямоугольник 7"/>
          <p:cNvSpPr/>
          <p:nvPr/>
        </p:nvSpPr>
        <p:spPr bwMode="auto">
          <a:xfrm>
            <a:off x="4716016" y="1556792"/>
            <a:ext cx="3912378" cy="4678204"/>
          </a:xfrm>
          <a:prstGeom prst="rect">
            <a:avLst/>
          </a:prstGeom>
        </p:spPr>
        <p:txBody>
          <a:bodyPr wrap="square">
            <a:spAutoFit/>
          </a:bodyPr>
          <a:lstStyle/>
          <a:p>
            <a:pPr lvl="0">
              <a:spcBef>
                <a:spcPts val="0"/>
              </a:spcBef>
              <a:spcAft>
                <a:spcPts val="0"/>
              </a:spcAft>
              <a:buClr>
                <a:srgbClr val="C00000"/>
              </a:buClr>
              <a:tabLst>
                <a:tab pos="4419600" algn="l"/>
              </a:tabLst>
              <a:defRPr/>
            </a:pPr>
            <a:r>
              <a:rPr lang="ru-RU" sz="2000" b="1">
                <a:solidFill>
                  <a:srgbClr val="C00000"/>
                </a:solidFill>
                <a:ea typeface="Calibri"/>
                <a:cs typeface="Times New Roman"/>
              </a:rPr>
              <a:t>Улыбка </a:t>
            </a:r>
            <a:r>
              <a:rPr lang="ru-RU" sz="2000" b="1">
                <a:solidFill>
                  <a:schemeClr val="accent5">
                    <a:lumMod val="50000"/>
                  </a:schemeClr>
                </a:solidFill>
                <a:ea typeface="Calibri"/>
                <a:cs typeface="Times New Roman"/>
              </a:rPr>
              <a:t>стала кривой. Внезапно возникшие асимметрия лица</a:t>
            </a:r>
          </a:p>
          <a:p>
            <a:pPr lvl="0">
              <a:spcBef>
                <a:spcPts val="0"/>
              </a:spcBef>
              <a:spcAft>
                <a:spcPts val="0"/>
              </a:spcAft>
              <a:buClr>
                <a:srgbClr val="C00000"/>
              </a:buClr>
              <a:tabLst>
                <a:tab pos="4419600" algn="l"/>
              </a:tabLst>
              <a:defRPr/>
            </a:pPr>
            <a:endParaRPr lang="ru-RU" sz="2000" b="1">
              <a:solidFill>
                <a:schemeClr val="accent5">
                  <a:lumMod val="50000"/>
                </a:schemeClr>
              </a:solidFill>
              <a:ea typeface="Calibri"/>
              <a:cs typeface="Times New Roman"/>
            </a:endParaRPr>
          </a:p>
          <a:p>
            <a:pPr lvl="0">
              <a:spcBef>
                <a:spcPts val="0"/>
              </a:spcBef>
              <a:spcAft>
                <a:spcPts val="0"/>
              </a:spcAft>
              <a:buClr>
                <a:srgbClr val="C00000"/>
              </a:buClr>
              <a:tabLst>
                <a:tab pos="4419600" algn="l"/>
              </a:tabLst>
              <a:defRPr/>
            </a:pPr>
            <a:r>
              <a:rPr lang="ru-RU" sz="2000" b="1">
                <a:solidFill>
                  <a:srgbClr val="C00000"/>
                </a:solidFill>
              </a:rPr>
              <a:t>Движение</a:t>
            </a:r>
            <a:r>
              <a:rPr lang="ru-RU" sz="2000" b="1">
                <a:solidFill>
                  <a:schemeClr val="accent5">
                    <a:lumMod val="50000"/>
                  </a:schemeClr>
                </a:solidFill>
              </a:rPr>
              <a:t>. Слабость или онемение в руке, ноге или некоторых лицевых мышцах. Если поднять обе руки, пораженная рука будет быстрее опускаться вниз.</a:t>
            </a:r>
            <a:endParaRPr/>
          </a:p>
          <a:p>
            <a:pPr lvl="0">
              <a:spcBef>
                <a:spcPts val="0"/>
              </a:spcBef>
              <a:spcAft>
                <a:spcPts val="0"/>
              </a:spcAft>
              <a:buClr>
                <a:srgbClr val="C00000"/>
              </a:buClr>
              <a:tabLst>
                <a:tab pos="4419600" algn="l"/>
              </a:tabLst>
              <a:defRPr/>
            </a:pPr>
            <a:endParaRPr lang="ru-RU" sz="2000" b="1">
              <a:solidFill>
                <a:schemeClr val="accent5">
                  <a:lumMod val="50000"/>
                </a:schemeClr>
              </a:solidFill>
            </a:endParaRPr>
          </a:p>
          <a:p>
            <a:pPr>
              <a:spcBef>
                <a:spcPts val="0"/>
              </a:spcBef>
              <a:spcAft>
                <a:spcPts val="0"/>
              </a:spcAft>
              <a:buClr>
                <a:srgbClr val="C00000"/>
              </a:buClr>
              <a:tabLst>
                <a:tab pos="4419600" algn="l"/>
              </a:tabLst>
              <a:defRPr/>
            </a:pPr>
            <a:r>
              <a:rPr lang="ru-RU" sz="2000" b="1">
                <a:solidFill>
                  <a:srgbClr val="C00000"/>
                </a:solidFill>
                <a:ea typeface="Calibri"/>
                <a:cs typeface="Times New Roman"/>
              </a:rPr>
              <a:t>Афазия.</a:t>
            </a:r>
            <a:r>
              <a:rPr lang="ru-RU" sz="2000" b="1">
                <a:solidFill>
                  <a:schemeClr val="accent5">
                    <a:lumMod val="50000"/>
                  </a:schemeClr>
                </a:solidFill>
                <a:ea typeface="Calibri"/>
                <a:cs typeface="Times New Roman"/>
              </a:rPr>
              <a:t> Внезапно возникшие спутанность сознания, затруднение речи, нарушение понимания</a:t>
            </a:r>
            <a:endParaRPr lang="ru-RU" sz="2000" b="1">
              <a:solidFill>
                <a:schemeClr val="accent5">
                  <a:lumMod val="50000"/>
                </a:schemeClr>
              </a:solidFill>
              <a:cs typeface="Arial"/>
            </a:endParaRPr>
          </a:p>
          <a:p>
            <a:pPr lvl="0">
              <a:spcBef>
                <a:spcPts val="0"/>
              </a:spcBef>
              <a:spcAft>
                <a:spcPts val="0"/>
              </a:spcAft>
              <a:buClr>
                <a:srgbClr val="C00000"/>
              </a:buClr>
              <a:tabLst>
                <a:tab pos="4419600" algn="l"/>
              </a:tabLst>
              <a:defRPr/>
            </a:pPr>
            <a:endParaRPr lang="ru-RU">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216024" y="2360329"/>
            <a:ext cx="8604448" cy="3024336"/>
          </a:xfrm>
        </p:spPr>
        <p:txBody>
          <a:bodyPr>
            <a:normAutofit/>
          </a:bodyPr>
          <a:lstStyle/>
          <a:p>
            <a:pPr lvl="0">
              <a:defRPr/>
            </a:pPr>
            <a:r>
              <a:rPr lang="ru-RU" sz="3600" b="1">
                <a:solidFill>
                  <a:schemeClr val="accent5">
                    <a:lumMod val="50000"/>
                  </a:schemeClr>
                </a:solidFill>
                <a:latin typeface="+mn-lt"/>
              </a:rPr>
              <a:t>Они могут появляться отдельно или в комбинации с симптомами </a:t>
            </a:r>
            <a:br>
              <a:rPr lang="ru-RU" sz="3600" b="1">
                <a:solidFill>
                  <a:schemeClr val="accent5">
                    <a:lumMod val="50000"/>
                  </a:schemeClr>
                </a:solidFill>
                <a:latin typeface="+mn-lt"/>
              </a:rPr>
            </a:br>
            <a:r>
              <a:rPr lang="ru-RU" b="1">
                <a:solidFill>
                  <a:srgbClr val="C00000"/>
                </a:solidFill>
                <a:latin typeface="+mn-lt"/>
              </a:rPr>
              <a:t>У.Д.А.Р. </a:t>
            </a:r>
          </a:p>
        </p:txBody>
      </p:sp>
      <p:sp>
        <p:nvSpPr>
          <p:cNvPr id="5" name="TextBox 13"/>
          <p:cNvSpPr>
            <a:spLocks/>
          </p:cNvSpPr>
          <p:nvPr/>
        </p:nvSpPr>
        <p:spPr bwMode="auto">
          <a:xfrm>
            <a:off x="-65182" y="404664"/>
            <a:ext cx="9036496" cy="1077218"/>
          </a:xfrm>
          <a:prstGeom prst="rect">
            <a:avLst/>
          </a:prstGeom>
          <a:noFill/>
        </p:spPr>
        <p:txBody>
          <a:bodyPr wrap="square" rtlCol="0">
            <a:spAutoFit/>
          </a:bodyPr>
          <a:lstStyle/>
          <a:p>
            <a:pPr algn="ctr">
              <a:defRPr/>
            </a:pPr>
            <a:r>
              <a:rPr lang="ru-RU" sz="3200" b="1">
                <a:solidFill>
                  <a:schemeClr val="accent5">
                    <a:lumMod val="50000"/>
                  </a:schemeClr>
                </a:solidFill>
              </a:rPr>
              <a:t>Другие симптомы инсульта,</a:t>
            </a:r>
            <a:endParaRPr/>
          </a:p>
          <a:p>
            <a:pPr algn="ctr">
              <a:defRPr/>
            </a:pPr>
            <a:r>
              <a:rPr lang="ru-RU" sz="3200" b="1">
                <a:solidFill>
                  <a:schemeClr val="accent5">
                    <a:lumMod val="50000"/>
                  </a:schemeClr>
                </a:solidFill>
              </a:rPr>
              <a:t> которые следует знать</a:t>
            </a:r>
          </a:p>
        </p:txBody>
      </p:sp>
      <p:sp>
        <p:nvSpPr>
          <p:cNvPr id="6" name="Крест 2"/>
          <p:cNvSpPr/>
          <p:nvPr/>
        </p:nvSpPr>
        <p:spPr bwMode="auto">
          <a:xfrm>
            <a:off x="3786140" y="1700808"/>
            <a:ext cx="1368152" cy="1008112"/>
          </a:xfrm>
          <a:prstGeom prst="plus">
            <a:avLst>
              <a:gd name="adj" fmla="val 25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object 22"/>
          <p:cNvSpPr/>
          <p:nvPr/>
        </p:nvSpPr>
        <p:spPr bwMode="auto">
          <a:xfrm>
            <a:off x="182878" y="1772816"/>
            <a:ext cx="2876953" cy="2448272"/>
          </a:xfrm>
          <a:prstGeom prst="rect">
            <a:avLst/>
          </a:prstGeom>
          <a:blipFill>
            <a:blip r:embed="rId2"/>
            <a:stretch/>
          </a:blipFill>
        </p:spPr>
        <p:txBody>
          <a:bodyPr wrap="square" lIns="0" tIns="0" rIns="0" bIns="0" rtlCol="0"/>
          <a:lstStyle/>
          <a:p>
            <a:pPr>
              <a:defRPr/>
            </a:pPr>
            <a:endParaRPr/>
          </a:p>
        </p:txBody>
      </p:sp>
      <p:sp>
        <p:nvSpPr>
          <p:cNvPr id="5" name="object 26"/>
          <p:cNvSpPr/>
          <p:nvPr/>
        </p:nvSpPr>
        <p:spPr bwMode="auto">
          <a:xfrm>
            <a:off x="1621354" y="3573016"/>
            <a:ext cx="2892390" cy="2448272"/>
          </a:xfrm>
          <a:prstGeom prst="rect">
            <a:avLst/>
          </a:prstGeom>
          <a:blipFill>
            <a:blip r:embed="rId3"/>
            <a:stretch/>
          </a:blipFill>
        </p:spPr>
        <p:txBody>
          <a:bodyPr wrap="square" lIns="0" tIns="0" rIns="0" bIns="0" rtlCol="0"/>
          <a:lstStyle/>
          <a:p>
            <a:pPr>
              <a:defRPr/>
            </a:pPr>
            <a:endParaRPr/>
          </a:p>
        </p:txBody>
      </p:sp>
      <p:sp>
        <p:nvSpPr>
          <p:cNvPr id="6" name="TextBox 3"/>
          <p:cNvSpPr>
            <a:spLocks/>
          </p:cNvSpPr>
          <p:nvPr/>
        </p:nvSpPr>
        <p:spPr bwMode="auto">
          <a:xfrm>
            <a:off x="33183" y="174080"/>
            <a:ext cx="8961121" cy="646331"/>
          </a:xfrm>
          <a:prstGeom prst="rect">
            <a:avLst/>
          </a:prstGeom>
          <a:noFill/>
        </p:spPr>
        <p:txBody>
          <a:bodyPr wrap="square" rtlCol="0">
            <a:spAutoFit/>
          </a:bodyPr>
          <a:lstStyle/>
          <a:p>
            <a:pPr algn="ctr">
              <a:defRPr/>
            </a:pPr>
            <a:r>
              <a:rPr lang="ru-RU" sz="3600" b="1">
                <a:solidFill>
                  <a:schemeClr val="accent5">
                    <a:lumMod val="50000"/>
                  </a:schemeClr>
                </a:solidFill>
              </a:rPr>
              <a:t>Симптомы инсульта</a:t>
            </a:r>
          </a:p>
        </p:txBody>
      </p:sp>
      <p:sp>
        <p:nvSpPr>
          <p:cNvPr id="7" name="TextBox 4"/>
          <p:cNvSpPr>
            <a:spLocks/>
          </p:cNvSpPr>
          <p:nvPr/>
        </p:nvSpPr>
        <p:spPr bwMode="auto">
          <a:xfrm>
            <a:off x="4513744" y="1105562"/>
            <a:ext cx="4630256" cy="5293757"/>
          </a:xfrm>
          <a:prstGeom prst="rect">
            <a:avLst/>
          </a:prstGeom>
          <a:noFill/>
        </p:spPr>
        <p:txBody>
          <a:bodyPr wrap="square" rtlCol="0">
            <a:spAutoFit/>
          </a:bodyPr>
          <a:lstStyle/>
          <a:p>
            <a:pPr marL="457200" indent="-457200">
              <a:spcAft>
                <a:spcPts val="1200"/>
              </a:spcAft>
              <a:buFont typeface="Wingdings"/>
              <a:buChar char="ü"/>
              <a:defRPr/>
            </a:pPr>
            <a:r>
              <a:rPr lang="ru-RU" sz="2800" b="1">
                <a:solidFill>
                  <a:srgbClr val="C00000"/>
                </a:solidFill>
              </a:rPr>
              <a:t>Внезапное головокружение</a:t>
            </a:r>
            <a:r>
              <a:rPr lang="ru-RU" sz="2800"/>
              <a:t> или ощущение вращения</a:t>
            </a:r>
            <a:endParaRPr/>
          </a:p>
          <a:p>
            <a:pPr marL="457200" indent="-457200">
              <a:spcAft>
                <a:spcPts val="1200"/>
              </a:spcAft>
              <a:buFont typeface="Wingdings"/>
              <a:buChar char="ü"/>
              <a:defRPr/>
            </a:pPr>
            <a:r>
              <a:rPr lang="ru-RU" sz="2800" b="1">
                <a:solidFill>
                  <a:srgbClr val="C00000"/>
                </a:solidFill>
              </a:rPr>
              <a:t>Внезапное нарушение равновесия</a:t>
            </a:r>
            <a:endParaRPr/>
          </a:p>
          <a:p>
            <a:pPr marL="457200" indent="-457200">
              <a:spcAft>
                <a:spcPts val="1200"/>
              </a:spcAft>
              <a:buFont typeface="Wingdings"/>
              <a:buChar char="ü"/>
              <a:defRPr/>
            </a:pPr>
            <a:r>
              <a:rPr lang="ru-RU" sz="2800"/>
              <a:t>Внезапное нарушение координации и ориентации в пространстве</a:t>
            </a:r>
            <a:endParaRPr/>
          </a:p>
          <a:p>
            <a:pPr marL="457200" indent="-457200">
              <a:spcAft>
                <a:spcPts val="1200"/>
              </a:spcAft>
              <a:buFont typeface="Wingdings"/>
              <a:buChar char="ü"/>
              <a:defRPr/>
            </a:pPr>
            <a:r>
              <a:rPr lang="ru-RU" sz="2800"/>
              <a:t>Внезапное затруднение ходьбы</a:t>
            </a:r>
            <a:endParaRPr lang="ru-RU"/>
          </a:p>
        </p:txBody>
      </p:sp>
      <p:sp>
        <p:nvSpPr>
          <p:cNvPr id="8" name="Прямоугольник 5"/>
          <p:cNvSpPr/>
          <p:nvPr/>
        </p:nvSpPr>
        <p:spPr bwMode="auto">
          <a:xfrm>
            <a:off x="485636" y="1059843"/>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374848" y="116632"/>
            <a:ext cx="8229600" cy="936104"/>
          </a:xfrm>
        </p:spPr>
        <p:txBody>
          <a:bodyPr>
            <a:normAutofit/>
          </a:bodyPr>
          <a:lstStyle/>
          <a:p>
            <a:pPr>
              <a:defRPr/>
            </a:pPr>
            <a:r>
              <a:rPr lang="ru-RU" sz="3600" b="1">
                <a:solidFill>
                  <a:schemeClr val="accent5">
                    <a:lumMod val="50000"/>
                  </a:schemeClr>
                </a:solidFill>
              </a:rPr>
              <a:t>Симптомы инсульта</a:t>
            </a:r>
          </a:p>
        </p:txBody>
      </p:sp>
      <p:sp>
        <p:nvSpPr>
          <p:cNvPr id="5" name="object 11"/>
          <p:cNvSpPr/>
          <p:nvPr/>
        </p:nvSpPr>
        <p:spPr bwMode="auto">
          <a:xfrm>
            <a:off x="510738" y="1215253"/>
            <a:ext cx="3240024" cy="2141739"/>
          </a:xfrm>
          <a:prstGeom prst="rect">
            <a:avLst/>
          </a:prstGeom>
          <a:blipFill>
            <a:blip r:embed="rId2"/>
            <a:stretch/>
          </a:blipFill>
          <a:ln>
            <a:solidFill>
              <a:schemeClr val="accent1">
                <a:lumMod val="40000"/>
                <a:lumOff val="60000"/>
              </a:schemeClr>
            </a:solidFill>
          </a:ln>
        </p:spPr>
        <p:txBody>
          <a:bodyPr wrap="square" lIns="0" tIns="0" rIns="0" bIns="0" rtlCol="0"/>
          <a:lstStyle/>
          <a:p>
            <a:pPr>
              <a:defRPr/>
            </a:pPr>
            <a:endParaRPr/>
          </a:p>
        </p:txBody>
      </p:sp>
      <p:sp>
        <p:nvSpPr>
          <p:cNvPr id="6" name="object 13"/>
          <p:cNvSpPr/>
          <p:nvPr/>
        </p:nvSpPr>
        <p:spPr bwMode="auto">
          <a:xfrm>
            <a:off x="1187624" y="3140968"/>
            <a:ext cx="3849624" cy="2376265"/>
          </a:xfrm>
          <a:prstGeom prst="rect">
            <a:avLst/>
          </a:prstGeom>
          <a:blipFill>
            <a:blip r:embed="rId3"/>
            <a:stretch/>
          </a:blipFill>
          <a:ln>
            <a:solidFill>
              <a:schemeClr val="accent6">
                <a:lumMod val="60000"/>
                <a:lumOff val="40000"/>
              </a:schemeClr>
            </a:solidFill>
          </a:ln>
        </p:spPr>
        <p:txBody>
          <a:bodyPr wrap="square" lIns="0" tIns="0" rIns="0" bIns="0" rtlCol="0"/>
          <a:lstStyle/>
          <a:p>
            <a:pPr>
              <a:defRPr/>
            </a:pPr>
            <a:endParaRPr/>
          </a:p>
        </p:txBody>
      </p:sp>
      <p:sp>
        <p:nvSpPr>
          <p:cNvPr id="7" name="TextBox 4"/>
          <p:cNvSpPr>
            <a:spLocks/>
          </p:cNvSpPr>
          <p:nvPr/>
        </p:nvSpPr>
        <p:spPr bwMode="auto">
          <a:xfrm>
            <a:off x="5580112" y="1901994"/>
            <a:ext cx="2736304" cy="3108543"/>
          </a:xfrm>
          <a:prstGeom prst="rect">
            <a:avLst/>
          </a:prstGeom>
          <a:noFill/>
        </p:spPr>
        <p:txBody>
          <a:bodyPr wrap="square" rtlCol="0">
            <a:spAutoFit/>
          </a:bodyPr>
          <a:lstStyle/>
          <a:p>
            <a:pPr lvl="0">
              <a:spcBef>
                <a:spcPts val="0"/>
              </a:spcBef>
              <a:spcAft>
                <a:spcPts val="0"/>
              </a:spcAft>
              <a:buClr>
                <a:srgbClr val="C00000"/>
              </a:buClr>
              <a:tabLst>
                <a:tab pos="4419600" algn="l"/>
              </a:tabLst>
              <a:defRPr/>
            </a:pPr>
            <a:r>
              <a:rPr lang="ru-RU" sz="2800">
                <a:ea typeface="Calibri"/>
                <a:cs typeface="Times New Roman"/>
              </a:rPr>
              <a:t>Внезапно возникшая </a:t>
            </a:r>
            <a:r>
              <a:rPr lang="ru-RU" sz="2800" b="1">
                <a:solidFill>
                  <a:srgbClr val="C00000"/>
                </a:solidFill>
                <a:ea typeface="Calibri"/>
                <a:cs typeface="Times New Roman"/>
              </a:rPr>
              <a:t>очень интенсивная головная </a:t>
            </a:r>
            <a:r>
              <a:rPr lang="ru-RU" sz="2800">
                <a:ea typeface="Calibri"/>
                <a:cs typeface="Times New Roman"/>
              </a:rPr>
              <a:t>боль без очевидных причин</a:t>
            </a:r>
            <a:endParaRPr lang="ru-RU" sz="2800">
              <a:cs typeface="Arial"/>
            </a:endParaRPr>
          </a:p>
        </p:txBody>
      </p:sp>
      <p:sp>
        <p:nvSpPr>
          <p:cNvPr id="8" name="Прямоугольник 5"/>
          <p:cNvSpPr/>
          <p:nvPr/>
        </p:nvSpPr>
        <p:spPr bwMode="auto">
          <a:xfrm>
            <a:off x="510738" y="1100023"/>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374848" y="116632"/>
            <a:ext cx="8229600" cy="936104"/>
          </a:xfrm>
        </p:spPr>
        <p:txBody>
          <a:bodyPr>
            <a:normAutofit/>
          </a:bodyPr>
          <a:lstStyle/>
          <a:p>
            <a:pPr>
              <a:defRPr/>
            </a:pPr>
            <a:r>
              <a:rPr lang="ru-RU" sz="3600" b="1">
                <a:solidFill>
                  <a:schemeClr val="accent5">
                    <a:lumMod val="50000"/>
                  </a:schemeClr>
                </a:solidFill>
              </a:rPr>
              <a:t>Симптомы инсульта</a:t>
            </a:r>
          </a:p>
        </p:txBody>
      </p:sp>
      <p:sp>
        <p:nvSpPr>
          <p:cNvPr id="5" name="Прямоугольник 5"/>
          <p:cNvSpPr/>
          <p:nvPr/>
        </p:nvSpPr>
        <p:spPr bwMode="auto">
          <a:xfrm>
            <a:off x="510738" y="1100023"/>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6" name="object 26"/>
          <p:cNvSpPr/>
          <p:nvPr/>
        </p:nvSpPr>
        <p:spPr bwMode="auto">
          <a:xfrm>
            <a:off x="514195" y="1484784"/>
            <a:ext cx="2664295" cy="4336093"/>
          </a:xfrm>
          <a:prstGeom prst="rect">
            <a:avLst/>
          </a:prstGeom>
          <a:blipFill>
            <a:blip r:embed="rId2"/>
            <a:stretch/>
          </a:blipFill>
        </p:spPr>
        <p:txBody>
          <a:bodyPr wrap="square" lIns="0" tIns="0" rIns="0" bIns="0" rtlCol="0"/>
          <a:lstStyle/>
          <a:p>
            <a:pPr>
              <a:defRPr/>
            </a:pPr>
            <a:endParaRPr/>
          </a:p>
        </p:txBody>
      </p:sp>
      <p:sp>
        <p:nvSpPr>
          <p:cNvPr id="7" name="TextBox 7"/>
          <p:cNvSpPr>
            <a:spLocks/>
          </p:cNvSpPr>
          <p:nvPr/>
        </p:nvSpPr>
        <p:spPr bwMode="auto">
          <a:xfrm>
            <a:off x="3991430" y="2276872"/>
            <a:ext cx="4499992" cy="2457083"/>
          </a:xfrm>
          <a:prstGeom prst="rect">
            <a:avLst/>
          </a:prstGeom>
          <a:noFill/>
        </p:spPr>
        <p:txBody>
          <a:bodyPr wrap="square" rtlCol="0">
            <a:spAutoFit/>
          </a:bodyPr>
          <a:lstStyle/>
          <a:p>
            <a:pPr marL="173990">
              <a:lnSpc>
                <a:spcPct val="100000"/>
              </a:lnSpc>
              <a:spcBef>
                <a:spcPts val="95"/>
              </a:spcBef>
              <a:tabLst>
                <a:tab pos="516890" algn="l"/>
              </a:tabLst>
              <a:defRPr/>
            </a:pPr>
            <a:r>
              <a:rPr lang="ru-RU" sz="2800" b="1" spc="-175">
                <a:solidFill>
                  <a:srgbClr val="C00000"/>
                </a:solidFill>
                <a:cs typeface="Trebuchet MS"/>
              </a:rPr>
              <a:t>Внезапная потеря</a:t>
            </a:r>
            <a:r>
              <a:rPr lang="ru-RU" sz="2800" b="1" spc="-235">
                <a:solidFill>
                  <a:srgbClr val="C00000"/>
                </a:solidFill>
                <a:cs typeface="Trebuchet MS"/>
              </a:rPr>
              <a:t> </a:t>
            </a:r>
            <a:r>
              <a:rPr lang="ru-RU" sz="2800" b="1" spc="-200">
                <a:solidFill>
                  <a:srgbClr val="C00000"/>
                </a:solidFill>
                <a:cs typeface="Trebuchet MS"/>
              </a:rPr>
              <a:t>чувствительности</a:t>
            </a:r>
            <a:endParaRPr/>
          </a:p>
          <a:p>
            <a:pPr marL="173990">
              <a:lnSpc>
                <a:spcPct val="100000"/>
              </a:lnSpc>
              <a:spcBef>
                <a:spcPts val="95"/>
              </a:spcBef>
              <a:tabLst>
                <a:tab pos="516890" algn="l"/>
              </a:tabLst>
              <a:defRPr/>
            </a:pPr>
            <a:r>
              <a:rPr lang="ru-RU" sz="2800" b="1" spc="-700">
                <a:solidFill>
                  <a:srgbClr val="C00000"/>
                </a:solidFill>
                <a:cs typeface="Times New Roman"/>
              </a:rPr>
              <a:t> </a:t>
            </a:r>
            <a:r>
              <a:rPr lang="ru-RU" sz="2800" spc="-155">
                <a:cs typeface="Trebuchet MS"/>
              </a:rPr>
              <a:t>(онемение), </a:t>
            </a:r>
            <a:r>
              <a:rPr lang="ru-RU" sz="2800" spc="-140">
                <a:cs typeface="Arial"/>
              </a:rPr>
              <a:t>чаще </a:t>
            </a:r>
            <a:r>
              <a:rPr lang="ru-RU" sz="2800" spc="-90">
                <a:cs typeface="Arial"/>
              </a:rPr>
              <a:t>только </a:t>
            </a:r>
            <a:r>
              <a:rPr lang="ru-RU" sz="2800" spc="-95">
                <a:cs typeface="Arial"/>
              </a:rPr>
              <a:t>на </a:t>
            </a:r>
            <a:r>
              <a:rPr lang="ru-RU" sz="2800" spc="-60">
                <a:cs typeface="Arial"/>
              </a:rPr>
              <a:t>одной </a:t>
            </a:r>
            <a:r>
              <a:rPr lang="ru-RU" sz="2800" spc="-80">
                <a:cs typeface="Arial"/>
              </a:rPr>
              <a:t>половине</a:t>
            </a:r>
            <a:r>
              <a:rPr lang="ru-RU" sz="2800" spc="-250">
                <a:cs typeface="Arial"/>
              </a:rPr>
              <a:t> </a:t>
            </a:r>
            <a:r>
              <a:rPr lang="ru-RU" sz="2800" spc="-155">
                <a:cs typeface="Arial"/>
              </a:rPr>
              <a:t>тела</a:t>
            </a:r>
            <a:endParaRPr lang="ru-RU" sz="2800">
              <a:cs typeface="Arial"/>
            </a:endParaRPr>
          </a:p>
          <a:p>
            <a:pPr lvl="1">
              <a:lnSpc>
                <a:spcPct val="100000"/>
              </a:lnSpc>
              <a:buFont typeface="Arial"/>
              <a:buChar char="-"/>
              <a:defRPr/>
            </a:pPr>
            <a:endParaRPr lang="ru-RU" sz="2000">
              <a:latin typeface="Times New Roman"/>
              <a:cs typeface="Times New Roman"/>
            </a:endParaRPr>
          </a:p>
          <a:p>
            <a:pPr marL="80644" marR="5080" indent="-68580">
              <a:lnSpc>
                <a:spcPct val="100000"/>
              </a:lnSpc>
              <a:spcBef>
                <a:spcPts val="55"/>
              </a:spcBef>
              <a:defRPr/>
            </a:pPr>
            <a:endParaRPr lang="ru-RU" sz="200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374848" y="116632"/>
            <a:ext cx="8229600" cy="936104"/>
          </a:xfrm>
        </p:spPr>
        <p:txBody>
          <a:bodyPr>
            <a:normAutofit/>
          </a:bodyPr>
          <a:lstStyle/>
          <a:p>
            <a:pPr>
              <a:defRPr/>
            </a:pPr>
            <a:r>
              <a:rPr lang="ru-RU" sz="3600" b="1">
                <a:solidFill>
                  <a:schemeClr val="accent5">
                    <a:lumMod val="50000"/>
                  </a:schemeClr>
                </a:solidFill>
              </a:rPr>
              <a:t>Симптомы инсульта</a:t>
            </a:r>
          </a:p>
        </p:txBody>
      </p:sp>
      <p:sp>
        <p:nvSpPr>
          <p:cNvPr id="5" name="Прямоугольник 5"/>
          <p:cNvSpPr/>
          <p:nvPr/>
        </p:nvSpPr>
        <p:spPr bwMode="auto">
          <a:xfrm>
            <a:off x="510738" y="1100023"/>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6" name="object 26"/>
          <p:cNvSpPr/>
          <p:nvPr/>
        </p:nvSpPr>
        <p:spPr bwMode="auto">
          <a:xfrm>
            <a:off x="510738" y="1268760"/>
            <a:ext cx="3528392" cy="2520280"/>
          </a:xfrm>
          <a:prstGeom prst="rect">
            <a:avLst/>
          </a:prstGeom>
          <a:blipFill>
            <a:blip r:embed="rId2"/>
            <a:stretch/>
          </a:blipFill>
          <a:ln>
            <a:solidFill>
              <a:schemeClr val="accent5">
                <a:lumMod val="40000"/>
                <a:lumOff val="60000"/>
              </a:schemeClr>
            </a:solidFill>
          </a:ln>
        </p:spPr>
        <p:txBody>
          <a:bodyPr wrap="square" lIns="0" tIns="0" rIns="0" bIns="0" rtlCol="0"/>
          <a:lstStyle/>
          <a:p>
            <a:pPr>
              <a:defRPr/>
            </a:pPr>
            <a:endParaRPr/>
          </a:p>
        </p:txBody>
      </p:sp>
      <p:pic>
        <p:nvPicPr>
          <p:cNvPr id="7" name="Picture 2"/>
          <p:cNvPicPr>
            <a:picLocks noChangeAspect="1" noChangeArrowheads="1"/>
          </p:cNvPicPr>
          <p:nvPr/>
        </p:nvPicPr>
        <p:blipFill>
          <a:blip r:embed="rId3"/>
          <a:stretch/>
        </p:blipFill>
        <p:spPr bwMode="auto">
          <a:xfrm>
            <a:off x="2020878" y="3995797"/>
            <a:ext cx="3022848" cy="2248614"/>
          </a:xfrm>
          <a:prstGeom prst="rect">
            <a:avLst/>
          </a:prstGeom>
          <a:noFill/>
          <a:ln w="9525">
            <a:solidFill>
              <a:schemeClr val="accent5">
                <a:lumMod val="40000"/>
                <a:lumOff val="60000"/>
              </a:schemeClr>
            </a:solidFill>
            <a:miter lim="800000"/>
            <a:headEnd/>
            <a:tailEnd/>
          </a:ln>
        </p:spPr>
      </p:pic>
      <p:sp>
        <p:nvSpPr>
          <p:cNvPr id="8" name="TextBox 6"/>
          <p:cNvSpPr>
            <a:spLocks/>
          </p:cNvSpPr>
          <p:nvPr/>
        </p:nvSpPr>
        <p:spPr bwMode="auto">
          <a:xfrm>
            <a:off x="5404679" y="1412776"/>
            <a:ext cx="3312368" cy="5170646"/>
          </a:xfrm>
          <a:prstGeom prst="rect">
            <a:avLst/>
          </a:prstGeom>
          <a:noFill/>
        </p:spPr>
        <p:txBody>
          <a:bodyPr wrap="square" rtlCol="0">
            <a:spAutoFit/>
          </a:bodyPr>
          <a:lstStyle/>
          <a:p>
            <a:pPr lvl="0">
              <a:spcBef>
                <a:spcPts val="0"/>
              </a:spcBef>
              <a:spcAft>
                <a:spcPts val="0"/>
              </a:spcAft>
              <a:buClr>
                <a:srgbClr val="C00000"/>
              </a:buClr>
              <a:tabLst>
                <a:tab pos="4419600" algn="l"/>
              </a:tabLst>
              <a:defRPr/>
            </a:pPr>
            <a:r>
              <a:rPr lang="ru-RU" sz="2400" b="1">
                <a:solidFill>
                  <a:srgbClr val="C00000"/>
                </a:solidFill>
                <a:ea typeface="Calibri"/>
                <a:cs typeface="Times New Roman"/>
              </a:rPr>
              <a:t>Внезапное нарушение зрения </a:t>
            </a:r>
            <a:r>
              <a:rPr lang="ru-RU" sz="2400">
                <a:ea typeface="Calibri"/>
                <a:cs typeface="Times New Roman"/>
              </a:rPr>
              <a:t>в одном или обоих глазах</a:t>
            </a:r>
            <a:endParaRPr/>
          </a:p>
          <a:p>
            <a:pPr lvl="0">
              <a:spcBef>
                <a:spcPts val="0"/>
              </a:spcBef>
              <a:spcAft>
                <a:spcPts val="0"/>
              </a:spcAft>
              <a:buClr>
                <a:srgbClr val="C00000"/>
              </a:buClr>
              <a:tabLst>
                <a:tab pos="4419600" algn="l"/>
              </a:tabLst>
              <a:defRPr/>
            </a:pPr>
            <a:endParaRPr lang="ru-RU" sz="2400">
              <a:ea typeface="Calibri"/>
              <a:cs typeface="Times New Roman"/>
            </a:endParaRPr>
          </a:p>
          <a:p>
            <a:pPr lvl="0">
              <a:spcBef>
                <a:spcPts val="0"/>
              </a:spcBef>
              <a:spcAft>
                <a:spcPts val="0"/>
              </a:spcAft>
              <a:buClr>
                <a:srgbClr val="C00000"/>
              </a:buClr>
              <a:tabLst>
                <a:tab pos="4419600" algn="l"/>
              </a:tabLst>
              <a:defRPr/>
            </a:pPr>
            <a:r>
              <a:rPr lang="ru-RU" sz="2400" b="1">
                <a:solidFill>
                  <a:srgbClr val="C00000"/>
                </a:solidFill>
                <a:ea typeface="Calibri"/>
                <a:cs typeface="Times New Roman"/>
              </a:rPr>
              <a:t>Нарушение способности читать или писать</a:t>
            </a:r>
            <a:r>
              <a:rPr lang="ru-RU" sz="2400">
                <a:ea typeface="Calibri"/>
                <a:cs typeface="Times New Roman"/>
              </a:rPr>
              <a:t> –  ч</a:t>
            </a:r>
            <a:r>
              <a:rPr lang="ru-RU" sz="2400" spc="-65">
                <a:cs typeface="Arial"/>
              </a:rPr>
              <a:t>еловек </a:t>
            </a:r>
            <a:r>
              <a:rPr lang="ru-RU" sz="2400" spc="-50">
                <a:cs typeface="Arial"/>
              </a:rPr>
              <a:t>не </a:t>
            </a:r>
            <a:r>
              <a:rPr lang="ru-RU" sz="2400" spc="-45">
                <a:cs typeface="Arial"/>
              </a:rPr>
              <a:t>может </a:t>
            </a:r>
            <a:r>
              <a:rPr lang="ru-RU" sz="2400" spc="-75">
                <a:cs typeface="Arial"/>
              </a:rPr>
              <a:t>написать простые </a:t>
            </a:r>
            <a:r>
              <a:rPr lang="ru-RU" sz="2400" spc="-90">
                <a:cs typeface="Arial"/>
              </a:rPr>
              <a:t>слова </a:t>
            </a:r>
            <a:r>
              <a:rPr lang="ru-RU" sz="2400" spc="-25">
                <a:cs typeface="Arial"/>
              </a:rPr>
              <a:t>и </a:t>
            </a:r>
            <a:r>
              <a:rPr lang="ru-RU" sz="2400" spc="-50">
                <a:cs typeface="Arial"/>
              </a:rPr>
              <a:t>предложения; не может </a:t>
            </a:r>
            <a:r>
              <a:rPr lang="ru-RU" sz="2400" spc="-70">
                <a:cs typeface="Arial"/>
              </a:rPr>
              <a:t>прочитать </a:t>
            </a:r>
            <a:r>
              <a:rPr lang="ru-RU" sz="2400" spc="-75">
                <a:cs typeface="Arial"/>
              </a:rPr>
              <a:t>слово </a:t>
            </a:r>
            <a:r>
              <a:rPr lang="ru-RU" sz="2400" spc="-50">
                <a:cs typeface="Arial"/>
              </a:rPr>
              <a:t>или предложение, не </a:t>
            </a:r>
            <a:r>
              <a:rPr lang="ru-RU" sz="2400" spc="-75">
                <a:cs typeface="Arial"/>
              </a:rPr>
              <a:t>узнает  </a:t>
            </a:r>
            <a:r>
              <a:rPr lang="ru-RU" sz="2400" spc="-50">
                <a:cs typeface="Arial"/>
              </a:rPr>
              <a:t>буквы</a:t>
            </a:r>
            <a:endParaRPr lang="ru-RU" sz="2400">
              <a:cs typeface="Arial"/>
            </a:endParaRPr>
          </a:p>
          <a:p>
            <a:pPr lvl="0">
              <a:spcBef>
                <a:spcPts val="0"/>
              </a:spcBef>
              <a:spcAft>
                <a:spcPts val="0"/>
              </a:spcAft>
              <a:buClr>
                <a:srgbClr val="C00000"/>
              </a:buClr>
              <a:tabLst>
                <a:tab pos="4419600" algn="l"/>
              </a:tabLst>
              <a:defRPr/>
            </a:pPr>
            <a:endParaRPr lang="ru-RU">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object 24"/>
          <p:cNvSpPr/>
          <p:nvPr/>
        </p:nvSpPr>
        <p:spPr bwMode="auto">
          <a:xfrm>
            <a:off x="538192" y="2096907"/>
            <a:ext cx="3312368" cy="2479654"/>
          </a:xfrm>
          <a:prstGeom prst="rect">
            <a:avLst/>
          </a:prstGeom>
          <a:blipFill>
            <a:blip r:embed="rId2"/>
            <a:stretch/>
          </a:blipFill>
          <a:ln>
            <a:solidFill>
              <a:schemeClr val="accent1">
                <a:lumMod val="40000"/>
                <a:lumOff val="60000"/>
              </a:schemeClr>
            </a:solidFill>
          </a:ln>
        </p:spPr>
        <p:txBody>
          <a:bodyPr wrap="square" lIns="0" tIns="0" rIns="0" bIns="0" rtlCol="0"/>
          <a:lstStyle/>
          <a:p>
            <a:pPr>
              <a:defRPr/>
            </a:pPr>
            <a:endParaRPr/>
          </a:p>
        </p:txBody>
      </p:sp>
      <p:sp>
        <p:nvSpPr>
          <p:cNvPr id="5" name="TextBox 4"/>
          <p:cNvSpPr>
            <a:spLocks/>
          </p:cNvSpPr>
          <p:nvPr/>
        </p:nvSpPr>
        <p:spPr bwMode="auto">
          <a:xfrm>
            <a:off x="5220072" y="2279174"/>
            <a:ext cx="3168351" cy="2246769"/>
          </a:xfrm>
          <a:prstGeom prst="rect">
            <a:avLst/>
          </a:prstGeom>
          <a:noFill/>
        </p:spPr>
        <p:txBody>
          <a:bodyPr wrap="square" rtlCol="0">
            <a:spAutoFit/>
          </a:bodyPr>
          <a:lstStyle/>
          <a:p>
            <a:pPr>
              <a:defRPr/>
            </a:pPr>
            <a:r>
              <a:rPr lang="ru-RU" sz="2800" b="1">
                <a:solidFill>
                  <a:srgbClr val="C00000"/>
                </a:solidFill>
              </a:rPr>
              <a:t>Внезапное нарушение слуха </a:t>
            </a:r>
            <a:r>
              <a:rPr lang="ru-RU" sz="2800"/>
              <a:t>или полное его отсутствие с одной или обеих сторон</a:t>
            </a:r>
          </a:p>
        </p:txBody>
      </p:sp>
      <p:sp>
        <p:nvSpPr>
          <p:cNvPr id="6" name="Заголовок 1"/>
          <p:cNvSpPr>
            <a:spLocks noGrp="1"/>
          </p:cNvSpPr>
          <p:nvPr>
            <p:ph type="title"/>
          </p:nvPr>
        </p:nvSpPr>
        <p:spPr bwMode="auto">
          <a:xfrm>
            <a:off x="374848" y="116632"/>
            <a:ext cx="8229600" cy="936104"/>
          </a:xfrm>
        </p:spPr>
        <p:txBody>
          <a:bodyPr>
            <a:normAutofit/>
          </a:bodyPr>
          <a:lstStyle/>
          <a:p>
            <a:pPr>
              <a:defRPr/>
            </a:pPr>
            <a:r>
              <a:rPr lang="ru-RU" sz="3600" b="1">
                <a:solidFill>
                  <a:schemeClr val="accent5">
                    <a:lumMod val="50000"/>
                  </a:schemeClr>
                </a:solidFill>
              </a:rPr>
              <a:t>Симптомы инсульта</a:t>
            </a:r>
          </a:p>
        </p:txBody>
      </p:sp>
      <p:sp>
        <p:nvSpPr>
          <p:cNvPr id="7" name="Прямоугольник 7"/>
          <p:cNvSpPr/>
          <p:nvPr/>
        </p:nvSpPr>
        <p:spPr bwMode="auto">
          <a:xfrm>
            <a:off x="510738" y="1100023"/>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107504" y="332656"/>
            <a:ext cx="8229600" cy="1143000"/>
          </a:xfrm>
        </p:spPr>
        <p:txBody>
          <a:bodyPr>
            <a:normAutofit/>
          </a:bodyPr>
          <a:lstStyle/>
          <a:p>
            <a:pPr>
              <a:defRPr/>
            </a:pPr>
            <a:r>
              <a:rPr lang="ru-RU" sz="4000" b="1" spc="-95">
                <a:solidFill>
                  <a:srgbClr val="C00000"/>
                </a:solidFill>
                <a:cs typeface="Trebuchet MS"/>
              </a:rPr>
              <a:t>ТЕСТ: Распознать </a:t>
            </a:r>
            <a:r>
              <a:rPr lang="ru-RU" sz="4000" b="1" spc="-130">
                <a:solidFill>
                  <a:srgbClr val="C00000"/>
                </a:solidFill>
                <a:cs typeface="Trebuchet MS"/>
              </a:rPr>
              <a:t>инсульт</a:t>
            </a:r>
            <a:endParaRPr lang="ru-RU" sz="4000" b="1">
              <a:solidFill>
                <a:srgbClr val="C00000"/>
              </a:solidFill>
            </a:endParaRPr>
          </a:p>
        </p:txBody>
      </p:sp>
      <p:sp>
        <p:nvSpPr>
          <p:cNvPr id="5" name="TextBox 2"/>
          <p:cNvSpPr>
            <a:spLocks/>
          </p:cNvSpPr>
          <p:nvPr/>
        </p:nvSpPr>
        <p:spPr bwMode="auto">
          <a:xfrm>
            <a:off x="650424" y="2461538"/>
            <a:ext cx="6840760" cy="523220"/>
          </a:xfrm>
          <a:prstGeom prst="rect">
            <a:avLst/>
          </a:prstGeom>
          <a:noFill/>
        </p:spPr>
        <p:txBody>
          <a:bodyPr wrap="square" rtlCol="0">
            <a:spAutoFit/>
          </a:bodyPr>
          <a:lstStyle/>
          <a:p>
            <a:pPr>
              <a:defRPr/>
            </a:pPr>
            <a:r>
              <a:rPr lang="ru-RU" sz="2800" b="1">
                <a:solidFill>
                  <a:schemeClr val="accent5">
                    <a:lumMod val="50000"/>
                  </a:schemeClr>
                </a:solidFill>
                <a:cs typeface="Trebuchet MS"/>
              </a:rPr>
              <a:t>Необходимо попросить человека:</a:t>
            </a:r>
            <a:endParaRPr lang="ru-RU" sz="2800">
              <a:solidFill>
                <a:schemeClr val="accent5">
                  <a:lumMod val="50000"/>
                </a:schemeClr>
              </a:solidFill>
            </a:endParaRPr>
          </a:p>
        </p:txBody>
      </p:sp>
      <p:sp>
        <p:nvSpPr>
          <p:cNvPr id="6" name="TextBox 3"/>
          <p:cNvSpPr>
            <a:spLocks/>
          </p:cNvSpPr>
          <p:nvPr/>
        </p:nvSpPr>
        <p:spPr bwMode="auto">
          <a:xfrm>
            <a:off x="683568" y="2276872"/>
            <a:ext cx="7992888" cy="369332"/>
          </a:xfrm>
          <a:prstGeom prst="rect">
            <a:avLst/>
          </a:prstGeom>
          <a:noFill/>
        </p:spPr>
        <p:txBody>
          <a:bodyPr wrap="square" rtlCol="0">
            <a:spAutoFit/>
          </a:bodyPr>
          <a:lstStyle/>
          <a:p>
            <a:pPr>
              <a:defRPr/>
            </a:pPr>
            <a:endParaRPr lang="ru-RU"/>
          </a:p>
        </p:txBody>
      </p:sp>
      <p:pic>
        <p:nvPicPr>
          <p:cNvPr id="7" name="Picture 2"/>
          <p:cNvPicPr>
            <a:picLocks noChangeAspect="1" noChangeArrowheads="1"/>
          </p:cNvPicPr>
          <p:nvPr/>
        </p:nvPicPr>
        <p:blipFill>
          <a:blip r:embed="rId2"/>
          <a:stretch/>
        </p:blipFill>
        <p:spPr bwMode="auto">
          <a:xfrm>
            <a:off x="467544" y="2924944"/>
            <a:ext cx="8208912" cy="2376264"/>
          </a:xfrm>
          <a:prstGeom prst="rect">
            <a:avLst/>
          </a:prstGeom>
          <a:noFill/>
          <a:ln>
            <a:noFill/>
          </a:ln>
        </p:spPr>
      </p:pic>
      <p:sp>
        <p:nvSpPr>
          <p:cNvPr id="8" name="Прямоугольник 5"/>
          <p:cNvSpPr/>
          <p:nvPr/>
        </p:nvSpPr>
        <p:spPr bwMode="auto">
          <a:xfrm>
            <a:off x="510738" y="1484784"/>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2"/>
          <p:cNvSpPr/>
          <p:nvPr/>
        </p:nvSpPr>
        <p:spPr bwMode="auto">
          <a:xfrm>
            <a:off x="1080422" y="4941168"/>
            <a:ext cx="7246343" cy="769441"/>
          </a:xfrm>
          <a:prstGeom prst="rect">
            <a:avLst/>
          </a:prstGeom>
        </p:spPr>
        <p:txBody>
          <a:bodyPr wrap="none">
            <a:spAutoFit/>
          </a:bodyPr>
          <a:lstStyle/>
          <a:p>
            <a:pPr algn="ctr">
              <a:defRPr/>
            </a:pPr>
            <a:r>
              <a:rPr lang="ru-RU" sz="4400" b="1">
                <a:solidFill>
                  <a:schemeClr val="accent5">
                    <a:lumMod val="50000"/>
                  </a:schemeClr>
                </a:solidFill>
              </a:rPr>
              <a:t>Что такое мозговой инсульт?</a:t>
            </a:r>
          </a:p>
        </p:txBody>
      </p:sp>
      <p:pic>
        <p:nvPicPr>
          <p:cNvPr id="5" name="Picture 3"/>
          <p:cNvPicPr>
            <a:picLocks noChangeAspect="1" noChangeArrowheads="1"/>
          </p:cNvPicPr>
          <p:nvPr/>
        </p:nvPicPr>
        <p:blipFill>
          <a:blip r:embed="rId2"/>
          <a:stretch/>
        </p:blipFill>
        <p:spPr bwMode="auto">
          <a:xfrm>
            <a:off x="1979712" y="1484784"/>
            <a:ext cx="5010708" cy="3340472"/>
          </a:xfrm>
          <a:prstGeom prst="rect">
            <a:avLst/>
          </a:prstGeom>
          <a:noFill/>
          <a:ln>
            <a:noFill/>
          </a:ln>
        </p:spPr>
      </p:pic>
      <p:pic>
        <p:nvPicPr>
          <p:cNvPr id="6" name="Picture 1"/>
          <p:cNvPicPr>
            <a:picLocks noChangeAspect="1" noChangeArrowheads="1"/>
          </p:cNvPicPr>
          <p:nvPr/>
        </p:nvPicPr>
        <p:blipFill>
          <a:blip r:embed="rId3"/>
          <a:stretch/>
        </p:blipFill>
        <p:spPr bwMode="auto">
          <a:xfrm>
            <a:off x="0" y="6401370"/>
            <a:ext cx="9144000" cy="4566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2"/>
          <p:cNvPicPr>
            <a:picLocks noChangeAspect="1"/>
          </p:cNvPicPr>
          <p:nvPr/>
        </p:nvPicPr>
        <p:blipFill>
          <a:blip r:embed="rId2"/>
          <a:stretch/>
        </p:blipFill>
        <p:spPr bwMode="auto">
          <a:xfrm>
            <a:off x="2147888" y="0"/>
            <a:ext cx="4848225" cy="6858000"/>
          </a:xfrm>
          <a:prstGeom prst="rect">
            <a:avLst/>
          </a:prstGeom>
          <a:ln>
            <a:solidFill>
              <a:schemeClr val="bg1">
                <a:lumMod val="75000"/>
              </a:schemeClr>
            </a:solid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1331640" y="-171399"/>
            <a:ext cx="7632848" cy="1368152"/>
          </a:xfrm>
        </p:spPr>
        <p:txBody>
          <a:bodyPr>
            <a:noAutofit/>
          </a:bodyPr>
          <a:lstStyle/>
          <a:p>
            <a:pPr algn="l">
              <a:defRPr/>
            </a:pPr>
            <a:r>
              <a:rPr lang="ru-RU" sz="2800" b="1">
                <a:solidFill>
                  <a:schemeClr val="accent5">
                    <a:lumMod val="50000"/>
                  </a:schemeClr>
                </a:solidFill>
              </a:rPr>
              <a:t>Что делать при признаках инсульта?</a:t>
            </a:r>
            <a:endParaRPr lang="ru-RU" sz="2800">
              <a:solidFill>
                <a:schemeClr val="accent5">
                  <a:lumMod val="50000"/>
                </a:schemeClr>
              </a:solidFill>
            </a:endParaRPr>
          </a:p>
        </p:txBody>
      </p:sp>
      <p:sp>
        <p:nvSpPr>
          <p:cNvPr id="5" name="Прямоугольник 5"/>
          <p:cNvSpPr/>
          <p:nvPr/>
        </p:nvSpPr>
        <p:spPr bwMode="auto">
          <a:xfrm>
            <a:off x="528048" y="972627"/>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6" name="Rectangle 1"/>
          <p:cNvSpPr>
            <a:spLocks noChangeArrowheads="1"/>
          </p:cNvSpPr>
          <p:nvPr/>
        </p:nvSpPr>
        <p:spPr bwMode="auto">
          <a:xfrm>
            <a:off x="611560" y="1325960"/>
            <a:ext cx="7337252" cy="3762567"/>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spAutoFit/>
          </a:bodyPr>
          <a:lstStyle/>
          <a:p>
            <a:pPr marL="457200" indent="-457200">
              <a:lnSpc>
                <a:spcPct val="150000"/>
              </a:lnSpc>
              <a:spcBef>
                <a:spcPts val="0"/>
              </a:spcBef>
              <a:spcAft>
                <a:spcPts val="0"/>
              </a:spcAft>
              <a:buClr>
                <a:srgbClr val="C00000"/>
              </a:buClr>
              <a:buFontTx/>
              <a:buAutoNum type="arabicPeriod"/>
              <a:defRPr/>
            </a:pPr>
            <a:r>
              <a:rPr lang="ru-RU" sz="2000">
                <a:solidFill>
                  <a:prstClr val="black"/>
                </a:solidFill>
                <a:ea typeface="Calibri"/>
                <a:cs typeface="Times New Roman"/>
              </a:rPr>
              <a:t>Немедленно вызвать Скорую помощь</a:t>
            </a:r>
            <a:endParaRPr/>
          </a:p>
          <a:p>
            <a:pPr marL="457200" indent="-457200">
              <a:lnSpc>
                <a:spcPct val="150000"/>
              </a:lnSpc>
              <a:spcBef>
                <a:spcPts val="0"/>
              </a:spcBef>
              <a:spcAft>
                <a:spcPts val="0"/>
              </a:spcAft>
              <a:buClr>
                <a:srgbClr val="C00000"/>
              </a:buClr>
              <a:buFontTx/>
              <a:buAutoNum type="arabicPeriod"/>
              <a:defRPr/>
            </a:pPr>
            <a:r>
              <a:rPr lang="ru-RU" sz="2000">
                <a:solidFill>
                  <a:prstClr val="black"/>
                </a:solidFill>
                <a:ea typeface="Calibri"/>
                <a:cs typeface="Times New Roman"/>
              </a:rPr>
              <a:t>Заранее открыть входную дверь</a:t>
            </a:r>
            <a:endParaRPr/>
          </a:p>
          <a:p>
            <a:pPr marL="457200" indent="-457200">
              <a:lnSpc>
                <a:spcPct val="150000"/>
              </a:lnSpc>
              <a:spcBef>
                <a:spcPts val="0"/>
              </a:spcBef>
              <a:spcAft>
                <a:spcPts val="0"/>
              </a:spcAft>
              <a:buClr>
                <a:srgbClr val="C00000"/>
              </a:buClr>
              <a:buFontTx/>
              <a:buAutoNum type="arabicPeriod"/>
              <a:defRPr/>
            </a:pPr>
            <a:r>
              <a:rPr lang="ru-RU" sz="2000">
                <a:solidFill>
                  <a:prstClr val="black"/>
                </a:solidFill>
                <a:ea typeface="Calibri"/>
                <a:cs typeface="Times New Roman"/>
              </a:rPr>
              <a:t>Исключить любую физическую нагрузку </a:t>
            </a:r>
            <a:endParaRPr/>
          </a:p>
          <a:p>
            <a:pPr marL="457200" indent="-457200">
              <a:lnSpc>
                <a:spcPct val="150000"/>
              </a:lnSpc>
              <a:spcBef>
                <a:spcPts val="0"/>
              </a:spcBef>
              <a:spcAft>
                <a:spcPts val="0"/>
              </a:spcAft>
              <a:buClr>
                <a:srgbClr val="C00000"/>
              </a:buClr>
              <a:buFontTx/>
              <a:buAutoNum type="arabicPeriod"/>
              <a:defRPr/>
            </a:pPr>
            <a:r>
              <a:rPr lang="ru-RU" sz="2000">
                <a:solidFill>
                  <a:prstClr val="black"/>
                </a:solidFill>
                <a:ea typeface="Calibri"/>
                <a:cs typeface="Times New Roman"/>
              </a:rPr>
              <a:t>Принять (или помочь принять) горизонтальное положение </a:t>
            </a:r>
            <a:endParaRPr/>
          </a:p>
          <a:p>
            <a:pPr marL="457200" lvl="0" indent="-457200">
              <a:lnSpc>
                <a:spcPct val="150000"/>
              </a:lnSpc>
              <a:spcBef>
                <a:spcPts val="0"/>
              </a:spcBef>
              <a:spcAft>
                <a:spcPts val="0"/>
              </a:spcAft>
              <a:buClr>
                <a:srgbClr val="C00000"/>
              </a:buClr>
              <a:buFontTx/>
              <a:buAutoNum type="arabicPeriod"/>
              <a:defRPr/>
            </a:pPr>
            <a:r>
              <a:rPr lang="ru-RU" sz="2000">
                <a:solidFill>
                  <a:prstClr val="black"/>
                </a:solidFill>
                <a:ea typeface="Calibri"/>
                <a:cs typeface="Times New Roman"/>
              </a:rPr>
              <a:t>Если все симптомы прошли через 15-20 минут и человек чувствует себя хорошо, не следует отменять вызов Скорой помощи</a:t>
            </a:r>
          </a:p>
          <a:p>
            <a:pPr marL="457200" indent="-457200">
              <a:lnSpc>
                <a:spcPct val="150000"/>
              </a:lnSpc>
              <a:spcBef>
                <a:spcPts val="0"/>
              </a:spcBef>
              <a:spcAft>
                <a:spcPts val="0"/>
              </a:spcAft>
              <a:buClr>
                <a:srgbClr val="C00000"/>
              </a:buClr>
              <a:buFontTx/>
              <a:buAutoNum type="arabicPeriod"/>
              <a:defRPr/>
            </a:pPr>
            <a:r>
              <a:rPr lang="ru-RU" sz="2000">
                <a:ea typeface="Calibri"/>
                <a:cs typeface="Times New Roman"/>
              </a:rPr>
              <a:t>Все перечисленное верно</a:t>
            </a:r>
            <a:endParaRPr lang="ru-RU" sz="2000">
              <a:cs typeface="Arial"/>
            </a:endParaRPr>
          </a:p>
        </p:txBody>
      </p:sp>
      <p:pic>
        <p:nvPicPr>
          <p:cNvPr id="7" name="Picture 1"/>
          <p:cNvPicPr>
            <a:picLocks noChangeAspect="1" noChangeArrowheads="1"/>
          </p:cNvPicPr>
          <p:nvPr/>
        </p:nvPicPr>
        <p:blipFill>
          <a:blip r:embed="rId2"/>
          <a:stretch/>
        </p:blipFill>
        <p:spPr bwMode="auto">
          <a:xfrm>
            <a:off x="0" y="6401370"/>
            <a:ext cx="9144000" cy="4566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1331640" y="-171399"/>
            <a:ext cx="7632848" cy="1368152"/>
          </a:xfrm>
        </p:spPr>
        <p:txBody>
          <a:bodyPr>
            <a:noAutofit/>
          </a:bodyPr>
          <a:lstStyle/>
          <a:p>
            <a:pPr algn="l">
              <a:defRPr/>
            </a:pPr>
            <a:r>
              <a:rPr lang="ru-RU" sz="2800" b="1">
                <a:solidFill>
                  <a:schemeClr val="accent5">
                    <a:lumMod val="50000"/>
                  </a:schemeClr>
                </a:solidFill>
              </a:rPr>
              <a:t>Что делать при признаках инсульта?</a:t>
            </a:r>
            <a:endParaRPr lang="ru-RU" sz="2800">
              <a:solidFill>
                <a:schemeClr val="accent5">
                  <a:lumMod val="50000"/>
                </a:schemeClr>
              </a:solidFill>
            </a:endParaRPr>
          </a:p>
        </p:txBody>
      </p:sp>
      <p:sp>
        <p:nvSpPr>
          <p:cNvPr id="5" name="Rectangle 1"/>
          <p:cNvSpPr>
            <a:spLocks noChangeArrowheads="1"/>
          </p:cNvSpPr>
          <p:nvPr/>
        </p:nvSpPr>
        <p:spPr bwMode="auto">
          <a:xfrm>
            <a:off x="971599" y="1355576"/>
            <a:ext cx="7337252" cy="3300904"/>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spAutoFit/>
          </a:bodyPr>
          <a:lstStyle/>
          <a:p>
            <a:pPr marL="457200" indent="-457200">
              <a:lnSpc>
                <a:spcPct val="150000"/>
              </a:lnSpc>
              <a:spcBef>
                <a:spcPts val="0"/>
              </a:spcBef>
              <a:spcAft>
                <a:spcPts val="0"/>
              </a:spcAft>
              <a:buClr>
                <a:srgbClr val="C00000"/>
              </a:buClr>
              <a:buFontTx/>
              <a:buAutoNum type="arabicPeriod"/>
              <a:defRPr/>
            </a:pPr>
            <a:r>
              <a:rPr lang="ru-RU" sz="2000">
                <a:solidFill>
                  <a:prstClr val="black"/>
                </a:solidFill>
                <a:ea typeface="Calibri"/>
                <a:cs typeface="Times New Roman"/>
              </a:rPr>
              <a:t>Немедленно вызвать Скорую помощь</a:t>
            </a:r>
            <a:endParaRPr/>
          </a:p>
          <a:p>
            <a:pPr marL="457200" indent="-457200">
              <a:lnSpc>
                <a:spcPct val="150000"/>
              </a:lnSpc>
              <a:spcBef>
                <a:spcPts val="0"/>
              </a:spcBef>
              <a:spcAft>
                <a:spcPts val="0"/>
              </a:spcAft>
              <a:buClr>
                <a:srgbClr val="C00000"/>
              </a:buClr>
              <a:buFontTx/>
              <a:buAutoNum type="arabicPeriod"/>
              <a:defRPr/>
            </a:pPr>
            <a:r>
              <a:rPr lang="ru-RU" sz="2000">
                <a:solidFill>
                  <a:prstClr val="black"/>
                </a:solidFill>
                <a:ea typeface="Calibri"/>
                <a:cs typeface="Times New Roman"/>
              </a:rPr>
              <a:t>Заранее открыть входную дверь</a:t>
            </a:r>
            <a:endParaRPr/>
          </a:p>
          <a:p>
            <a:pPr marL="457200" indent="-457200">
              <a:lnSpc>
                <a:spcPct val="150000"/>
              </a:lnSpc>
              <a:spcBef>
                <a:spcPts val="0"/>
              </a:spcBef>
              <a:spcAft>
                <a:spcPts val="0"/>
              </a:spcAft>
              <a:buClr>
                <a:srgbClr val="C00000"/>
              </a:buClr>
              <a:buFontTx/>
              <a:buAutoNum type="arabicPeriod"/>
              <a:defRPr/>
            </a:pPr>
            <a:r>
              <a:rPr lang="ru-RU" sz="2000">
                <a:solidFill>
                  <a:prstClr val="black"/>
                </a:solidFill>
                <a:ea typeface="Calibri"/>
                <a:cs typeface="Times New Roman"/>
              </a:rPr>
              <a:t>Исключить любую физическую нагрузку </a:t>
            </a:r>
            <a:endParaRPr/>
          </a:p>
          <a:p>
            <a:pPr marL="457200" indent="-457200">
              <a:lnSpc>
                <a:spcPct val="150000"/>
              </a:lnSpc>
              <a:spcBef>
                <a:spcPts val="0"/>
              </a:spcBef>
              <a:spcAft>
                <a:spcPts val="0"/>
              </a:spcAft>
              <a:buClr>
                <a:srgbClr val="C00000"/>
              </a:buClr>
              <a:buFontTx/>
              <a:buAutoNum type="arabicPeriod"/>
              <a:defRPr/>
            </a:pPr>
            <a:r>
              <a:rPr lang="ru-RU" sz="2000">
                <a:solidFill>
                  <a:prstClr val="black"/>
                </a:solidFill>
                <a:ea typeface="Calibri"/>
                <a:cs typeface="Times New Roman"/>
              </a:rPr>
              <a:t>Принять (или помочь принять) горизонтальное положение </a:t>
            </a:r>
            <a:endParaRPr/>
          </a:p>
          <a:p>
            <a:pPr marL="457200" lvl="0" indent="-457200">
              <a:lnSpc>
                <a:spcPct val="150000"/>
              </a:lnSpc>
              <a:spcBef>
                <a:spcPts val="0"/>
              </a:spcBef>
              <a:spcAft>
                <a:spcPts val="0"/>
              </a:spcAft>
              <a:buClr>
                <a:srgbClr val="C00000"/>
              </a:buClr>
              <a:buFontTx/>
              <a:buAutoNum type="arabicPeriod"/>
              <a:defRPr/>
            </a:pPr>
            <a:r>
              <a:rPr lang="ru-RU" sz="2000">
                <a:solidFill>
                  <a:prstClr val="black"/>
                </a:solidFill>
                <a:ea typeface="Calibri"/>
                <a:cs typeface="Times New Roman"/>
              </a:rPr>
              <a:t>Если все симптомы прошли через 15-20 минут и человек чувствует себя хорошо, не отменять вызов Скорой помощи</a:t>
            </a:r>
          </a:p>
          <a:p>
            <a:pPr marL="457200" indent="-457200">
              <a:lnSpc>
                <a:spcPct val="150000"/>
              </a:lnSpc>
              <a:spcBef>
                <a:spcPts val="0"/>
              </a:spcBef>
              <a:spcAft>
                <a:spcPts val="0"/>
              </a:spcAft>
              <a:buClr>
                <a:srgbClr val="C00000"/>
              </a:buClr>
              <a:buFontTx/>
              <a:buAutoNum type="arabicPeriod"/>
              <a:defRPr/>
            </a:pPr>
            <a:r>
              <a:rPr lang="ru-RU" sz="2000" b="1">
                <a:solidFill>
                  <a:srgbClr val="C00000"/>
                </a:solidFill>
                <a:ea typeface="Calibri"/>
                <a:cs typeface="Times New Roman"/>
              </a:rPr>
              <a:t>Все перечисленное верно</a:t>
            </a:r>
            <a:endParaRPr lang="ru-RU" sz="2000" b="1">
              <a:solidFill>
                <a:srgbClr val="C00000"/>
              </a:solidFill>
              <a:cs typeface="Arial"/>
            </a:endParaRPr>
          </a:p>
        </p:txBody>
      </p:sp>
      <p:sp>
        <p:nvSpPr>
          <p:cNvPr id="6" name="Прямоугольник 5"/>
          <p:cNvSpPr/>
          <p:nvPr/>
        </p:nvSpPr>
        <p:spPr bwMode="auto">
          <a:xfrm>
            <a:off x="528048" y="972627"/>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pic>
        <p:nvPicPr>
          <p:cNvPr id="7" name="Picture 2"/>
          <p:cNvPicPr>
            <a:picLocks noChangeAspect="1" noChangeArrowheads="1"/>
          </p:cNvPicPr>
          <p:nvPr/>
        </p:nvPicPr>
        <p:blipFill>
          <a:blip r:embed="rId2"/>
          <a:stretch/>
        </p:blipFill>
        <p:spPr bwMode="auto">
          <a:xfrm>
            <a:off x="2116101" y="5013176"/>
            <a:ext cx="5048250" cy="16859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1"/>
          <p:cNvSpPr>
            <a:spLocks/>
          </p:cNvSpPr>
          <p:nvPr/>
        </p:nvSpPr>
        <p:spPr bwMode="auto">
          <a:xfrm>
            <a:off x="533808" y="1628800"/>
            <a:ext cx="8008128" cy="4278094"/>
          </a:xfrm>
          <a:prstGeom prst="rect">
            <a:avLst/>
          </a:prstGeom>
          <a:noFill/>
          <a:ln w="28575">
            <a:noFill/>
          </a:ln>
        </p:spPr>
        <p:txBody>
          <a:bodyPr wrap="square" rtlCol="0">
            <a:spAutoFit/>
          </a:bodyPr>
          <a:lstStyle/>
          <a:p>
            <a:pPr lvl="0">
              <a:spcBef>
                <a:spcPts val="0"/>
              </a:spcBef>
              <a:spcAft>
                <a:spcPts val="0"/>
              </a:spcAft>
              <a:buClr>
                <a:srgbClr val="00B050"/>
              </a:buClr>
              <a:defRPr/>
            </a:pPr>
            <a:r>
              <a:rPr lang="ru-RU" sz="3200">
                <a:solidFill>
                  <a:srgbClr val="C00000"/>
                </a:solidFill>
                <a:ea typeface="Calibri"/>
                <a:cs typeface="Times New Roman"/>
              </a:rPr>
              <a:t></a:t>
            </a:r>
            <a:r>
              <a:rPr lang="en-US" sz="3200">
                <a:solidFill>
                  <a:schemeClr val="accent5">
                    <a:lumMod val="50000"/>
                  </a:schemeClr>
                </a:solidFill>
                <a:ea typeface="Calibri"/>
                <a:cs typeface="Times New Roman"/>
              </a:rPr>
              <a:t> </a:t>
            </a:r>
            <a:r>
              <a:rPr lang="ru-RU" sz="3200">
                <a:solidFill>
                  <a:schemeClr val="accent5">
                    <a:lumMod val="50000"/>
                  </a:schemeClr>
                </a:solidFill>
                <a:ea typeface="Calibri"/>
                <a:cs typeface="Times New Roman"/>
              </a:rPr>
              <a:t>Если лечение будет начато в </a:t>
            </a:r>
            <a:r>
              <a:rPr lang="ru-RU" sz="3200" b="1">
                <a:solidFill>
                  <a:srgbClr val="C00000"/>
                </a:solidFill>
                <a:ea typeface="Calibri"/>
                <a:cs typeface="Times New Roman"/>
              </a:rPr>
              <a:t>первые 4,5 часа</a:t>
            </a:r>
            <a:r>
              <a:rPr lang="ru-RU" sz="3200" b="1">
                <a:solidFill>
                  <a:srgbClr val="FF0000"/>
                </a:solidFill>
                <a:ea typeface="Calibri"/>
                <a:cs typeface="Times New Roman"/>
              </a:rPr>
              <a:t> </a:t>
            </a:r>
            <a:r>
              <a:rPr lang="ru-RU" sz="3200">
                <a:solidFill>
                  <a:schemeClr val="accent5">
                    <a:lumMod val="50000"/>
                  </a:schemeClr>
                </a:solidFill>
                <a:ea typeface="Calibri"/>
                <a:cs typeface="Times New Roman"/>
              </a:rPr>
              <a:t>после появления симптомов, последствия мозгового инсульта могут быть значительно уменьшены</a:t>
            </a:r>
            <a:endParaRPr/>
          </a:p>
          <a:p>
            <a:pPr lvl="0">
              <a:spcBef>
                <a:spcPts val="0"/>
              </a:spcBef>
              <a:spcAft>
                <a:spcPts val="0"/>
              </a:spcAft>
              <a:buClr>
                <a:srgbClr val="00B050"/>
              </a:buClr>
              <a:defRPr/>
            </a:pPr>
            <a:endParaRPr lang="ru-RU" sz="3200">
              <a:solidFill>
                <a:schemeClr val="accent5">
                  <a:lumMod val="50000"/>
                </a:schemeClr>
              </a:solidFill>
              <a:ea typeface="Calibri"/>
              <a:cs typeface="Times New Roman"/>
            </a:endParaRPr>
          </a:p>
          <a:p>
            <a:pPr lvl="0">
              <a:spcBef>
                <a:spcPts val="0"/>
              </a:spcBef>
              <a:spcAft>
                <a:spcPts val="0"/>
              </a:spcAft>
              <a:buClr>
                <a:srgbClr val="00B050"/>
              </a:buClr>
              <a:defRPr/>
            </a:pPr>
            <a:r>
              <a:rPr lang="ru-RU" sz="2800" b="1">
                <a:solidFill>
                  <a:schemeClr val="accent5">
                    <a:lumMod val="50000"/>
                  </a:schemeClr>
                </a:solidFill>
                <a:cs typeface="Times New Roman"/>
              </a:rPr>
              <a:t>В Москве круглосуточно работают специальные высокотехнологичные центры для лечения мозгового инсульта, где оказывается в том числе хирургическая помощь</a:t>
            </a:r>
            <a:endParaRPr lang="ru-RU" sz="2800" b="1">
              <a:solidFill>
                <a:schemeClr val="accent5">
                  <a:lumMod val="50000"/>
                </a:schemeClr>
              </a:solidFill>
              <a:cs typeface="Arial"/>
            </a:endParaRPr>
          </a:p>
        </p:txBody>
      </p:sp>
      <p:sp>
        <p:nvSpPr>
          <p:cNvPr id="5" name="TextBox 2"/>
          <p:cNvSpPr>
            <a:spLocks/>
          </p:cNvSpPr>
          <p:nvPr/>
        </p:nvSpPr>
        <p:spPr bwMode="auto">
          <a:xfrm>
            <a:off x="533808" y="404664"/>
            <a:ext cx="7954048" cy="646331"/>
          </a:xfrm>
          <a:prstGeom prst="rect">
            <a:avLst/>
          </a:prstGeom>
          <a:noFill/>
        </p:spPr>
        <p:txBody>
          <a:bodyPr wrap="square" rtlCol="0">
            <a:spAutoFit/>
          </a:bodyPr>
          <a:lstStyle/>
          <a:p>
            <a:pPr algn="ctr">
              <a:defRPr/>
            </a:pPr>
            <a:r>
              <a:rPr lang="ru-RU" sz="3600" b="1">
                <a:solidFill>
                  <a:srgbClr val="C00000"/>
                </a:solidFill>
              </a:rPr>
              <a:t>Очень важно!</a:t>
            </a:r>
          </a:p>
        </p:txBody>
      </p:sp>
      <p:sp>
        <p:nvSpPr>
          <p:cNvPr id="6" name="Прямоугольник 3"/>
          <p:cNvSpPr/>
          <p:nvPr/>
        </p:nvSpPr>
        <p:spPr bwMode="auto">
          <a:xfrm>
            <a:off x="533808" y="1340768"/>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ÐÐ°ÑÑÐ¸Ð½ÐºÐ¸ Ð¿Ð¾ Ð·Ð°Ð¿ÑÐ¾ÑÑ ÑÑÐ°Ð½Ð·Ð¸ÑÐ¾ÑÐ½Ð°Ñ Ð¸ÑÐµÐ¼Ð¸ÑÐµÑÐºÐ°Ñ Ð°ÑÐ°ÐºÐ° Ð¼ÐºÐ±"/>
          <p:cNvPicPr>
            <a:picLocks noChangeAspect="1" noChangeArrowheads="1"/>
          </p:cNvPicPr>
          <p:nvPr/>
        </p:nvPicPr>
        <p:blipFill>
          <a:blip r:embed="rId2"/>
          <a:stretch/>
        </p:blipFill>
        <p:spPr bwMode="auto">
          <a:xfrm>
            <a:off x="755576" y="1052736"/>
            <a:ext cx="7746003" cy="4464496"/>
          </a:xfrm>
          <a:prstGeom prst="rect">
            <a:avLst/>
          </a:prstGeom>
          <a:noFill/>
          <a:ln>
            <a:solidFill>
              <a:schemeClr val="bg1">
                <a:lumMod val="65000"/>
              </a:schemeClr>
            </a:solidFill>
          </a:ln>
        </p:spPr>
      </p:pic>
      <p:sp>
        <p:nvSpPr>
          <p:cNvPr id="5" name="Прямоугольник 2"/>
          <p:cNvSpPr/>
          <p:nvPr/>
        </p:nvSpPr>
        <p:spPr bwMode="auto">
          <a:xfrm>
            <a:off x="1475656" y="1196752"/>
            <a:ext cx="6048672" cy="8640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sz="2800" b="1">
                <a:solidFill>
                  <a:schemeClr val="accent6">
                    <a:lumMod val="50000"/>
                  </a:schemeClr>
                </a:solidFill>
              </a:rPr>
              <a:t>Транзиторная ишемическая атака</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2"/>
          <p:cNvSpPr>
            <a:spLocks/>
          </p:cNvSpPr>
          <p:nvPr/>
        </p:nvSpPr>
        <p:spPr bwMode="auto">
          <a:xfrm>
            <a:off x="187865" y="1122273"/>
            <a:ext cx="4194088" cy="5186035"/>
          </a:xfrm>
          <a:prstGeom prst="rect">
            <a:avLst/>
          </a:prstGeom>
          <a:noFill/>
        </p:spPr>
        <p:txBody>
          <a:bodyPr wrap="square" rtlCol="0">
            <a:spAutoFit/>
          </a:bodyPr>
          <a:lstStyle/>
          <a:p>
            <a:pPr marL="285750" indent="-285750">
              <a:spcAft>
                <a:spcPts val="1200"/>
              </a:spcAft>
              <a:buClr>
                <a:srgbClr val="C00000"/>
              </a:buClr>
              <a:buFont typeface="Wingdings"/>
              <a:buChar char="ü"/>
              <a:defRPr/>
            </a:pPr>
            <a:r>
              <a:rPr lang="ru-RU"/>
              <a:t>У некоторых пациентов симптомы инсульта полностью проходят в течение </a:t>
            </a:r>
            <a:r>
              <a:rPr lang="ru-RU" b="1">
                <a:solidFill>
                  <a:srgbClr val="C00000"/>
                </a:solidFill>
              </a:rPr>
              <a:t>24 часов</a:t>
            </a:r>
            <a:r>
              <a:rPr lang="ru-RU"/>
              <a:t> или даже раньше – в типичных случаях </a:t>
            </a:r>
            <a:r>
              <a:rPr lang="ru-RU" b="1">
                <a:solidFill>
                  <a:srgbClr val="C00000"/>
                </a:solidFill>
              </a:rPr>
              <a:t>в течение первого часа</a:t>
            </a:r>
            <a:endParaRPr/>
          </a:p>
          <a:p>
            <a:pPr marL="285750" indent="-285750">
              <a:spcAft>
                <a:spcPts val="1200"/>
              </a:spcAft>
              <a:buClr>
                <a:srgbClr val="C00000"/>
              </a:buClr>
              <a:buFont typeface="Wingdings"/>
              <a:buChar char="ü"/>
              <a:defRPr/>
            </a:pPr>
            <a:r>
              <a:rPr lang="ru-RU"/>
              <a:t>Если после этого на КТ или МРТ нет никаких повреждений головного мозга,  такая ситуация будет называться </a:t>
            </a:r>
            <a:r>
              <a:rPr lang="ru-RU" b="1">
                <a:solidFill>
                  <a:srgbClr val="C00000"/>
                </a:solidFill>
              </a:rPr>
              <a:t>транзиторной ишемической атакой</a:t>
            </a:r>
            <a:endParaRPr/>
          </a:p>
          <a:p>
            <a:pPr marL="285750" indent="-285750">
              <a:spcAft>
                <a:spcPts val="1200"/>
              </a:spcAft>
              <a:buClr>
                <a:srgbClr val="C00000"/>
              </a:buClr>
              <a:buFont typeface="Wingdings"/>
              <a:buChar char="ü"/>
              <a:defRPr/>
            </a:pPr>
            <a:r>
              <a:rPr lang="ru-RU"/>
              <a:t>Причиной ТИА является  </a:t>
            </a:r>
            <a:r>
              <a:rPr lang="ru-RU" b="1">
                <a:solidFill>
                  <a:srgbClr val="C00000"/>
                </a:solidFill>
              </a:rPr>
              <a:t>временное прекращение мозгового кровотока</a:t>
            </a:r>
            <a:r>
              <a:rPr lang="ru-RU"/>
              <a:t>. Это может быть в тех случаях, когда перекрывший просвет сосуда тромб самостоятельно растворился или сместился и перестал мешать кровотоку</a:t>
            </a:r>
            <a:endParaRPr lang="ru-RU" b="1">
              <a:solidFill>
                <a:srgbClr val="C00000"/>
              </a:solidFill>
            </a:endParaRPr>
          </a:p>
        </p:txBody>
      </p:sp>
      <p:sp>
        <p:nvSpPr>
          <p:cNvPr id="5" name="Заголовок 1"/>
          <p:cNvSpPr>
            <a:spLocks/>
          </p:cNvSpPr>
          <p:nvPr/>
        </p:nvSpPr>
        <p:spPr bwMode="auto">
          <a:xfrm>
            <a:off x="268750" y="260648"/>
            <a:ext cx="8856984" cy="764704"/>
          </a:xfrm>
          <a:prstGeom prst="rect">
            <a:avLst/>
          </a:prstGeom>
        </p:spPr>
        <p:txBody>
          <a:bodyPr>
            <a:normAutofit fontScale="97500"/>
          </a:bodyPr>
          <a:lstStyle>
            <a:lvl1pPr algn="ctr" defTabSz="914400">
              <a:spcBef>
                <a:spcPts val="0"/>
              </a:spcBef>
              <a:buNone/>
              <a:defRPr sz="4400">
                <a:solidFill>
                  <a:schemeClr val="tx1"/>
                </a:solidFill>
                <a:latin typeface="+mj-lt"/>
                <a:ea typeface="+mj-ea"/>
                <a:cs typeface="+mj-cs"/>
              </a:defRPr>
            </a:lvl1pPr>
          </a:lstStyle>
          <a:p>
            <a:pPr>
              <a:defRPr/>
            </a:pPr>
            <a:r>
              <a:rPr lang="ru-RU" sz="2800" b="1">
                <a:solidFill>
                  <a:schemeClr val="accent5">
                    <a:lumMod val="50000"/>
                  </a:schemeClr>
                </a:solidFill>
                <a:ea typeface="Calibri"/>
                <a:cs typeface="Times New Roman"/>
              </a:rPr>
              <a:t>Что такое транзиторная ишемическая атака (ТИА)?</a:t>
            </a:r>
            <a:endParaRPr lang="ru-RU" sz="2800">
              <a:solidFill>
                <a:schemeClr val="accent5">
                  <a:lumMod val="50000"/>
                </a:schemeClr>
              </a:solidFill>
            </a:endParaRPr>
          </a:p>
        </p:txBody>
      </p:sp>
      <p:sp>
        <p:nvSpPr>
          <p:cNvPr id="6" name="Прямоугольник 7"/>
          <p:cNvSpPr/>
          <p:nvPr/>
        </p:nvSpPr>
        <p:spPr bwMode="auto">
          <a:xfrm>
            <a:off x="533808" y="1025352"/>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pic>
        <p:nvPicPr>
          <p:cNvPr id="7" name="Picture 4"/>
          <p:cNvPicPr>
            <a:picLocks noChangeAspect="1" noChangeArrowheads="1"/>
          </p:cNvPicPr>
          <p:nvPr/>
        </p:nvPicPr>
        <p:blipFill>
          <a:blip r:embed="rId2"/>
          <a:stretch/>
        </p:blipFill>
        <p:spPr bwMode="auto">
          <a:xfrm>
            <a:off x="4298496" y="2204864"/>
            <a:ext cx="4275428" cy="24900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543780" y="1340768"/>
            <a:ext cx="8348700" cy="4632037"/>
          </a:xfrm>
          <a:prstGeom prst="rect">
            <a:avLst/>
          </a:prstGeom>
        </p:spPr>
        <p:txBody>
          <a:bodyPr wrap="square">
            <a:spAutoFit/>
          </a:bodyPr>
          <a:lstStyle/>
          <a:p>
            <a:pPr>
              <a:defRPr/>
            </a:pPr>
            <a:r>
              <a:rPr lang="ru-RU"/>
              <a:t> …Но игнорировать ТИА будет большой ошибкой.</a:t>
            </a:r>
            <a:endParaRPr/>
          </a:p>
          <a:p>
            <a:pPr>
              <a:defRPr/>
            </a:pPr>
            <a:r>
              <a:rPr lang="ru-RU"/>
              <a:t>Это связано с тем, что ТИА может быть предупредительным сигналом о том, что разовьется полномасштабный инсульт</a:t>
            </a:r>
            <a:endParaRPr/>
          </a:p>
          <a:p>
            <a:pPr>
              <a:defRPr/>
            </a:pPr>
            <a:endParaRPr lang="ru-RU"/>
          </a:p>
          <a:p>
            <a:pPr>
              <a:spcAft>
                <a:spcPts val="600"/>
              </a:spcAft>
              <a:defRPr/>
            </a:pPr>
            <a:r>
              <a:rPr lang="ru-RU"/>
              <a:t>По статистике: </a:t>
            </a:r>
            <a:endParaRPr/>
          </a:p>
          <a:p>
            <a:pPr marL="742950" lvl="1" indent="-285750">
              <a:spcAft>
                <a:spcPts val="600"/>
              </a:spcAft>
              <a:buClr>
                <a:srgbClr val="C00000"/>
              </a:buClr>
              <a:buFont typeface="Wingdings"/>
              <a:buChar char="q"/>
              <a:defRPr/>
            </a:pPr>
            <a:r>
              <a:rPr lang="ru-RU"/>
              <a:t>у </a:t>
            </a:r>
            <a:r>
              <a:rPr lang="en-US"/>
              <a:t>3</a:t>
            </a:r>
            <a:r>
              <a:rPr lang="ru-RU"/>
              <a:t>,</a:t>
            </a:r>
            <a:r>
              <a:rPr lang="en-US"/>
              <a:t>9%</a:t>
            </a:r>
            <a:r>
              <a:rPr lang="ru-RU"/>
              <a:t> пациентов с ТИА инсульт развивается в течение ближайших 2 дней</a:t>
            </a:r>
            <a:endParaRPr/>
          </a:p>
          <a:p>
            <a:pPr marL="742950" lvl="1" indent="-285750">
              <a:spcAft>
                <a:spcPts val="600"/>
              </a:spcAft>
              <a:buClr>
                <a:srgbClr val="C00000"/>
              </a:buClr>
              <a:buFont typeface="Wingdings"/>
              <a:buChar char="q"/>
              <a:defRPr/>
            </a:pPr>
            <a:r>
              <a:rPr lang="ru-RU"/>
              <a:t>у </a:t>
            </a:r>
            <a:r>
              <a:rPr lang="en-US"/>
              <a:t>5</a:t>
            </a:r>
            <a:r>
              <a:rPr lang="ru-RU"/>
              <a:t>,</a:t>
            </a:r>
            <a:r>
              <a:rPr lang="en-US"/>
              <a:t>5% </a:t>
            </a:r>
            <a:r>
              <a:rPr lang="ru-RU"/>
              <a:t>- в течение 7 дней</a:t>
            </a:r>
            <a:endParaRPr/>
          </a:p>
          <a:p>
            <a:pPr marL="742950" lvl="1" indent="-285750">
              <a:spcAft>
                <a:spcPts val="600"/>
              </a:spcAft>
              <a:buClr>
                <a:srgbClr val="C00000"/>
              </a:buClr>
              <a:buFont typeface="Wingdings"/>
              <a:buChar char="q"/>
              <a:defRPr/>
            </a:pPr>
            <a:r>
              <a:rPr lang="ru-RU"/>
              <a:t>у  </a:t>
            </a:r>
            <a:r>
              <a:rPr lang="en-US"/>
              <a:t>7</a:t>
            </a:r>
            <a:r>
              <a:rPr lang="ru-RU"/>
              <a:t>,</a:t>
            </a:r>
            <a:r>
              <a:rPr lang="en-US"/>
              <a:t>5% </a:t>
            </a:r>
            <a:r>
              <a:rPr lang="ru-RU"/>
              <a:t>- в течение первого месяца</a:t>
            </a:r>
            <a:endParaRPr/>
          </a:p>
          <a:p>
            <a:pPr marL="742950" lvl="1" indent="-285750">
              <a:spcAft>
                <a:spcPts val="600"/>
              </a:spcAft>
              <a:buClr>
                <a:srgbClr val="C00000"/>
              </a:buClr>
              <a:buFont typeface="Wingdings"/>
              <a:buChar char="q"/>
              <a:defRPr/>
            </a:pPr>
            <a:r>
              <a:rPr lang="ru-RU"/>
              <a:t>у </a:t>
            </a:r>
            <a:r>
              <a:rPr lang="en-US"/>
              <a:t>9</a:t>
            </a:r>
            <a:r>
              <a:rPr lang="ru-RU"/>
              <a:t>,</a:t>
            </a:r>
            <a:r>
              <a:rPr lang="en-US"/>
              <a:t>2% </a:t>
            </a:r>
            <a:r>
              <a:rPr lang="ru-RU"/>
              <a:t>- в течение 3 месяцев</a:t>
            </a:r>
            <a:endParaRPr lang="en-US"/>
          </a:p>
          <a:p>
            <a:pPr>
              <a:defRPr/>
            </a:pPr>
            <a:endParaRPr lang="ru-RU"/>
          </a:p>
          <a:p>
            <a:pPr>
              <a:defRPr/>
            </a:pPr>
            <a:r>
              <a:rPr lang="ru-RU"/>
              <a:t>ТИА часто обозначают как "микроинсульты", поскольку они могут быть относительно доброкачественными в плане непосредственных последствий. </a:t>
            </a:r>
          </a:p>
          <a:p>
            <a:pPr>
              <a:defRPr/>
            </a:pPr>
            <a:r>
              <a:rPr lang="ru-RU"/>
              <a:t>Но для этих преходящих эпизодов будет более адекватным термин </a:t>
            </a:r>
            <a:r>
              <a:rPr lang="ru-RU" b="1">
                <a:solidFill>
                  <a:srgbClr val="C00000"/>
                </a:solidFill>
              </a:rPr>
              <a:t>"предупредительный инсульт</a:t>
            </a:r>
            <a:r>
              <a:rPr lang="ru-RU"/>
              <a:t>, поскольку они могут быть предвестниками предстоящего более тяжелого инсульта.</a:t>
            </a:r>
            <a:endParaRPr lang="en-US"/>
          </a:p>
        </p:txBody>
      </p:sp>
      <p:sp>
        <p:nvSpPr>
          <p:cNvPr id="5" name="Заголовок 1"/>
          <p:cNvSpPr>
            <a:spLocks/>
          </p:cNvSpPr>
          <p:nvPr/>
        </p:nvSpPr>
        <p:spPr bwMode="auto">
          <a:xfrm>
            <a:off x="251520" y="197042"/>
            <a:ext cx="8640960" cy="1412776"/>
          </a:xfrm>
          <a:prstGeom prst="rect">
            <a:avLst/>
          </a:prstGeom>
        </p:spPr>
        <p:txBody>
          <a:bodyPr>
            <a:normAutofit fontScale="97500"/>
          </a:bodyPr>
          <a:lstStyle>
            <a:lvl1pPr algn="ctr" defTabSz="914400">
              <a:spcBef>
                <a:spcPts val="0"/>
              </a:spcBef>
              <a:buNone/>
              <a:defRPr sz="4400">
                <a:solidFill>
                  <a:schemeClr val="tx1"/>
                </a:solidFill>
                <a:latin typeface="+mj-lt"/>
                <a:ea typeface="+mj-ea"/>
                <a:cs typeface="+mj-cs"/>
              </a:defRPr>
            </a:lvl1pPr>
          </a:lstStyle>
          <a:p>
            <a:pPr>
              <a:defRPr/>
            </a:pPr>
            <a:r>
              <a:rPr lang="ru-RU" sz="2400" b="1">
                <a:solidFill>
                  <a:schemeClr val="accent5">
                    <a:lumMod val="50000"/>
                  </a:schemeClr>
                </a:solidFill>
              </a:rPr>
              <a:t>Поскольку ТИА не вызывает стойкого повреждения мозга, может показаться, что это не такая уж большая беда…</a:t>
            </a:r>
          </a:p>
        </p:txBody>
      </p:sp>
      <p:sp>
        <p:nvSpPr>
          <p:cNvPr id="6" name="Прямоугольник 4"/>
          <p:cNvSpPr/>
          <p:nvPr/>
        </p:nvSpPr>
        <p:spPr bwMode="auto">
          <a:xfrm>
            <a:off x="567936" y="1052736"/>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6"/>
          <p:cNvSpPr>
            <a:spLocks/>
          </p:cNvSpPr>
          <p:nvPr/>
        </p:nvSpPr>
        <p:spPr bwMode="auto">
          <a:xfrm>
            <a:off x="632178" y="356702"/>
            <a:ext cx="7632848" cy="707886"/>
          </a:xfrm>
          <a:prstGeom prst="rect">
            <a:avLst/>
          </a:prstGeom>
          <a:noFill/>
        </p:spPr>
        <p:txBody>
          <a:bodyPr wrap="square" rtlCol="0">
            <a:spAutoFit/>
          </a:bodyPr>
          <a:lstStyle/>
          <a:p>
            <a:pPr>
              <a:defRPr/>
            </a:pPr>
            <a:r>
              <a:rPr lang="ru-RU" sz="4000" b="1">
                <a:solidFill>
                  <a:srgbClr val="C00000"/>
                </a:solidFill>
              </a:rPr>
              <a:t>Важно!</a:t>
            </a:r>
          </a:p>
        </p:txBody>
      </p:sp>
      <p:sp>
        <p:nvSpPr>
          <p:cNvPr id="5" name="TextBox 7"/>
          <p:cNvSpPr>
            <a:spLocks/>
          </p:cNvSpPr>
          <p:nvPr/>
        </p:nvSpPr>
        <p:spPr bwMode="auto">
          <a:xfrm>
            <a:off x="611560" y="1196752"/>
            <a:ext cx="7992888" cy="2246769"/>
          </a:xfrm>
          <a:prstGeom prst="rect">
            <a:avLst/>
          </a:prstGeom>
          <a:solidFill>
            <a:schemeClr val="accent3">
              <a:lumMod val="20000"/>
              <a:lumOff val="80000"/>
            </a:schemeClr>
          </a:solidFill>
          <a:ln w="28575">
            <a:solidFill>
              <a:schemeClr val="accent5">
                <a:lumMod val="20000"/>
                <a:lumOff val="80000"/>
              </a:schemeClr>
            </a:solidFill>
          </a:ln>
        </p:spPr>
        <p:txBody>
          <a:bodyPr wrap="square" rtlCol="0">
            <a:spAutoFit/>
          </a:bodyPr>
          <a:lstStyle/>
          <a:p>
            <a:pPr lvl="0" algn="ctr">
              <a:spcBef>
                <a:spcPts val="0"/>
              </a:spcBef>
              <a:spcAft>
                <a:spcPts val="0"/>
              </a:spcAft>
              <a:buClr>
                <a:srgbClr val="00B050"/>
              </a:buClr>
              <a:defRPr/>
            </a:pPr>
            <a:r>
              <a:rPr lang="ru-RU" sz="2800" b="1">
                <a:solidFill>
                  <a:schemeClr val="accent5">
                    <a:lumMod val="50000"/>
                  </a:schemeClr>
                </a:solidFill>
              </a:rPr>
              <a:t>Если Вы подозреваете, что могли раньше перенести ТИА, расскажите об этом вашему врачу общей практики, даже если сейчас Вы чувствуете себя хорошо. Это позволит предотвратить новые осложнения! </a:t>
            </a:r>
            <a:endParaRPr lang="ru-RU" sz="2800">
              <a:solidFill>
                <a:schemeClr val="accent5">
                  <a:lumMod val="50000"/>
                </a:schemeClr>
              </a:solidFill>
              <a:cs typeface="Arial"/>
            </a:endParaRPr>
          </a:p>
        </p:txBody>
      </p:sp>
      <p:pic>
        <p:nvPicPr>
          <p:cNvPr id="6" name="Рисунок 8"/>
          <p:cNvPicPr>
            <a:picLocks noChangeAspect="1"/>
          </p:cNvPicPr>
          <p:nvPr/>
        </p:nvPicPr>
        <p:blipFill>
          <a:blip r:embed="rId2"/>
          <a:stretch/>
        </p:blipFill>
        <p:spPr bwMode="auto">
          <a:xfrm>
            <a:off x="5084519" y="3789040"/>
            <a:ext cx="3519929" cy="2218382"/>
          </a:xfrm>
          <a:prstGeom prst="rect">
            <a:avLst/>
          </a:prstGeom>
        </p:spPr>
      </p:pic>
      <p:pic>
        <p:nvPicPr>
          <p:cNvPr id="7" name="Picture 1"/>
          <p:cNvPicPr>
            <a:picLocks noChangeAspect="1" noChangeArrowheads="1"/>
          </p:cNvPicPr>
          <p:nvPr/>
        </p:nvPicPr>
        <p:blipFill>
          <a:blip r:embed="rId3"/>
          <a:stretch/>
        </p:blipFill>
        <p:spPr bwMode="auto">
          <a:xfrm>
            <a:off x="0" y="6401370"/>
            <a:ext cx="9144000" cy="4566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p:cNvPicPr>
            <a:picLocks noChangeAspect="1" noChangeArrowheads="1"/>
          </p:cNvPicPr>
          <p:nvPr/>
        </p:nvPicPr>
        <p:blipFill>
          <a:blip r:embed="rId2"/>
          <a:stretch/>
        </p:blipFill>
        <p:spPr bwMode="auto">
          <a:xfrm>
            <a:off x="463005" y="2132856"/>
            <a:ext cx="8217989" cy="1296144"/>
          </a:xfrm>
          <a:prstGeom prst="rect">
            <a:avLst/>
          </a:prstGeom>
          <a:noFill/>
          <a:ln>
            <a:noFill/>
          </a:ln>
        </p:spPr>
      </p:pic>
      <p:pic>
        <p:nvPicPr>
          <p:cNvPr id="5" name="Picture 6" descr="http://tse2.mm.bing.net/th?id=OIP.Mebf920f756dfa8e40c3d7648e068cd50o0&amp;pid=15.1&amp;P=0&amp;w=300&amp;h=300"/>
          <p:cNvPicPr>
            <a:picLocks noChangeAspect="1" noChangeArrowheads="1"/>
          </p:cNvPicPr>
          <p:nvPr/>
        </p:nvPicPr>
        <p:blipFill>
          <a:blip r:embed="rId3"/>
          <a:stretch/>
        </p:blipFill>
        <p:spPr bwMode="auto">
          <a:xfrm>
            <a:off x="2771800" y="3460978"/>
            <a:ext cx="3744416" cy="2160240"/>
          </a:xfrm>
          <a:prstGeom prst="rect">
            <a:avLst/>
          </a:prstGeom>
          <a:noFill/>
        </p:spPr>
      </p:pic>
      <p:pic>
        <p:nvPicPr>
          <p:cNvPr id="6" name="Picture 1"/>
          <p:cNvPicPr>
            <a:picLocks noChangeAspect="1" noChangeArrowheads="1"/>
          </p:cNvPicPr>
          <p:nvPr/>
        </p:nvPicPr>
        <p:blipFill>
          <a:blip r:embed="rId4"/>
          <a:stretch/>
        </p:blipFill>
        <p:spPr bwMode="auto">
          <a:xfrm>
            <a:off x="0" y="6401370"/>
            <a:ext cx="9144000" cy="456629"/>
          </a:xfrm>
          <a:prstGeom prst="rect">
            <a:avLst/>
          </a:prstGeom>
          <a:noFill/>
          <a:ln>
            <a:noFill/>
          </a:ln>
        </p:spPr>
      </p:pic>
      <p:sp>
        <p:nvSpPr>
          <p:cNvPr id="7" name="TextBox 6"/>
          <p:cNvSpPr>
            <a:spLocks/>
          </p:cNvSpPr>
          <p:nvPr/>
        </p:nvSpPr>
        <p:spPr bwMode="auto">
          <a:xfrm>
            <a:off x="561347" y="620688"/>
            <a:ext cx="7632848" cy="769441"/>
          </a:xfrm>
          <a:prstGeom prst="rect">
            <a:avLst/>
          </a:prstGeom>
          <a:noFill/>
        </p:spPr>
        <p:txBody>
          <a:bodyPr wrap="square" rtlCol="0">
            <a:spAutoFit/>
          </a:bodyPr>
          <a:lstStyle/>
          <a:p>
            <a:pPr>
              <a:defRPr/>
            </a:pPr>
            <a:r>
              <a:rPr lang="ru-RU" sz="4400" b="1">
                <a:solidFill>
                  <a:srgbClr val="C00000"/>
                </a:solidFill>
              </a:rPr>
              <a:t>Важно!</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p:cNvSpPr>
          <p:nvPr/>
        </p:nvSpPr>
        <p:spPr bwMode="auto">
          <a:xfrm>
            <a:off x="1187624" y="2204864"/>
            <a:ext cx="7105105" cy="2016224"/>
          </a:xfrm>
          <a:prstGeom prst="rect">
            <a:avLst/>
          </a:prstGeom>
        </p:spPr>
        <p:txBody>
          <a:bodyPr vert="horz" lIns="91440" tIns="45720" rIns="91440" bIns="45720" rtlCol="0" anchor="ctr">
            <a:noAutofit/>
          </a:bodyPr>
          <a:lstStyle>
            <a:lvl1pPr algn="ctr" defTabSz="914400">
              <a:spcBef>
                <a:spcPts val="0"/>
              </a:spcBef>
              <a:buNone/>
              <a:defRPr sz="4400">
                <a:solidFill>
                  <a:schemeClr val="tx1"/>
                </a:solidFill>
                <a:latin typeface="+mj-lt"/>
                <a:ea typeface="+mj-ea"/>
                <a:cs typeface="+mj-cs"/>
              </a:defRPr>
            </a:lvl1pPr>
          </a:lstStyle>
          <a:p>
            <a:pPr>
              <a:defRPr/>
            </a:pPr>
            <a:r>
              <a:rPr lang="ru-RU" sz="4800" b="1">
                <a:solidFill>
                  <a:srgbClr val="4BACC6">
                    <a:lumMod val="50000"/>
                  </a:srgbClr>
                </a:solidFill>
              </a:rPr>
              <a:t>Что способствует развитию мозговых инсультов </a:t>
            </a:r>
            <a:r>
              <a:rPr lang="ru-RU" sz="6000" b="1">
                <a:solidFill>
                  <a:srgbClr val="C00000"/>
                </a:solidFill>
              </a:rPr>
              <a:t>?</a:t>
            </a:r>
            <a:endParaRPr lang="ru-RU" sz="600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457200" y="188640"/>
            <a:ext cx="8291264" cy="1610464"/>
          </a:xfrm>
        </p:spPr>
        <p:txBody>
          <a:bodyPr>
            <a:noAutofit/>
          </a:bodyPr>
          <a:lstStyle/>
          <a:p>
            <a:pPr algn="l">
              <a:defRPr/>
            </a:pPr>
            <a:r>
              <a:rPr lang="ru-RU" sz="2400" b="1" spc="-120">
                <a:solidFill>
                  <a:srgbClr val="C00000"/>
                </a:solidFill>
                <a:cs typeface="Trebuchet MS"/>
              </a:rPr>
              <a:t>Острое </a:t>
            </a:r>
            <a:r>
              <a:rPr lang="ru-RU" sz="2400" b="1" spc="-100">
                <a:solidFill>
                  <a:srgbClr val="C00000"/>
                </a:solidFill>
                <a:cs typeface="Trebuchet MS"/>
              </a:rPr>
              <a:t>нарушение </a:t>
            </a:r>
            <a:r>
              <a:rPr lang="ru-RU" sz="2400" b="1" spc="-95">
                <a:solidFill>
                  <a:srgbClr val="C00000"/>
                </a:solidFill>
                <a:cs typeface="Trebuchet MS"/>
              </a:rPr>
              <a:t>мозгового</a:t>
            </a:r>
            <a:r>
              <a:rPr lang="ru-RU" sz="2400" b="1" spc="-220">
                <a:solidFill>
                  <a:srgbClr val="C00000"/>
                </a:solidFill>
                <a:cs typeface="Trebuchet MS"/>
              </a:rPr>
              <a:t> </a:t>
            </a:r>
            <a:r>
              <a:rPr lang="ru-RU" sz="2400" b="1" spc="-90">
                <a:solidFill>
                  <a:srgbClr val="C00000"/>
                </a:solidFill>
                <a:cs typeface="Trebuchet MS"/>
              </a:rPr>
              <a:t>кровообращения  </a:t>
            </a:r>
            <a:r>
              <a:rPr lang="ru-RU" sz="2400" b="1" spc="-130">
                <a:solidFill>
                  <a:srgbClr val="C00000"/>
                </a:solidFill>
                <a:cs typeface="Trebuchet MS"/>
              </a:rPr>
              <a:t>(инсульт)</a:t>
            </a:r>
            <a:r>
              <a:rPr lang="ru-RU" sz="2400" b="1">
                <a:solidFill>
                  <a:srgbClr val="C00000"/>
                </a:solidFill>
              </a:rPr>
              <a:t> </a:t>
            </a:r>
            <a:br>
              <a:rPr lang="ru-RU" sz="2400" b="1">
                <a:solidFill>
                  <a:srgbClr val="C00000"/>
                </a:solidFill>
              </a:rPr>
            </a:br>
            <a:r>
              <a:rPr lang="ru-RU" sz="2400" b="1">
                <a:solidFill>
                  <a:schemeClr val="accent5">
                    <a:lumMod val="50000"/>
                  </a:schemeClr>
                </a:solidFill>
              </a:rPr>
              <a:t>– это повреждение мозга, длящееся более 24 часов, при котором  участок мозговой ткани погибает вследствие нарушения его кровоснабжения</a:t>
            </a:r>
          </a:p>
        </p:txBody>
      </p:sp>
      <p:sp>
        <p:nvSpPr>
          <p:cNvPr id="5" name="Rectangle 1"/>
          <p:cNvSpPr>
            <a:spLocks noChangeArrowheads="1"/>
          </p:cNvSpPr>
          <p:nvPr/>
        </p:nvSpPr>
        <p:spPr bwMode="auto">
          <a:xfrm>
            <a:off x="460375" y="1988840"/>
            <a:ext cx="6192688" cy="397031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spcBef>
                <a:spcPts val="0"/>
              </a:spcBef>
              <a:spcAft>
                <a:spcPts val="0"/>
              </a:spcAft>
              <a:buClr>
                <a:srgbClr val="C00000"/>
              </a:buClr>
              <a:defRPr/>
            </a:pPr>
            <a:r>
              <a:rPr lang="ru-RU" b="1">
                <a:solidFill>
                  <a:srgbClr val="C00000"/>
                </a:solidFill>
              </a:rPr>
              <a:t> </a:t>
            </a:r>
            <a:r>
              <a:rPr lang="ru-RU" b="1"/>
              <a:t>В зависимости от объема повреждения и того, в какой зоне располагается погибший участок мозга, инсульт может остаться практически незамеченным или привести к самым разнообразным последствиям, в том числе и катастрофическим</a:t>
            </a:r>
            <a:endParaRPr/>
          </a:p>
          <a:p>
            <a:pPr lvl="0">
              <a:spcBef>
                <a:spcPts val="0"/>
              </a:spcBef>
              <a:spcAft>
                <a:spcPts val="0"/>
              </a:spcAft>
              <a:buClr>
                <a:srgbClr val="C00000"/>
              </a:buClr>
              <a:defRPr/>
            </a:pPr>
            <a:r>
              <a:rPr lang="ru-RU" b="1" i="0" u="none" strike="noStrike" cap="none">
                <a:ln>
                  <a:noFill/>
                </a:ln>
                <a:solidFill>
                  <a:schemeClr val="tx1"/>
                </a:solidFill>
                <a:ea typeface="Calibri"/>
                <a:cs typeface="Times New Roman"/>
              </a:rPr>
              <a:t> </a:t>
            </a:r>
            <a:endParaRPr/>
          </a:p>
          <a:p>
            <a:pPr lvl="0">
              <a:spcBef>
                <a:spcPts val="0"/>
              </a:spcBef>
              <a:spcAft>
                <a:spcPts val="0"/>
              </a:spcAft>
              <a:buClr>
                <a:srgbClr val="C00000"/>
              </a:buClr>
              <a:defRPr/>
            </a:pPr>
            <a:r>
              <a:rPr lang="ru-RU" b="1">
                <a:solidFill>
                  <a:srgbClr val="C00000"/>
                </a:solidFill>
              </a:rPr>
              <a:t> </a:t>
            </a:r>
            <a:r>
              <a:rPr lang="ru-RU" b="1" i="0" u="none" strike="noStrike" cap="none">
                <a:ln>
                  <a:noFill/>
                </a:ln>
                <a:solidFill>
                  <a:schemeClr val="tx1"/>
                </a:solidFill>
                <a:ea typeface="Calibri"/>
                <a:cs typeface="Times New Roman"/>
              </a:rPr>
              <a:t>По оценкам Всемирной организации здравоохранения, </a:t>
            </a:r>
            <a:r>
              <a:rPr lang="ru-RU" b="1" i="0" u="none" strike="noStrike" cap="none">
                <a:ln>
                  <a:noFill/>
                </a:ln>
                <a:solidFill>
                  <a:srgbClr val="C00000"/>
                </a:solidFill>
                <a:ea typeface="Calibri"/>
                <a:cs typeface="Times New Roman"/>
              </a:rPr>
              <a:t>каждые 10 секунд в мире кто-то умирает от инсульта</a:t>
            </a:r>
            <a:r>
              <a:rPr lang="ru-RU" b="1">
                <a:ea typeface="Calibri"/>
                <a:cs typeface="Times New Roman"/>
              </a:rPr>
              <a:t>. Каждый год в мире умирает от инсульта боле</a:t>
            </a:r>
            <a:r>
              <a:rPr lang="ru-RU" b="1" i="0" u="none" strike="noStrike" cap="none">
                <a:ln>
                  <a:noFill/>
                </a:ln>
                <a:solidFill>
                  <a:schemeClr val="tx1"/>
                </a:solidFill>
                <a:ea typeface="Calibri"/>
                <a:cs typeface="Times New Roman"/>
              </a:rPr>
              <a:t>е 6 млн человек</a:t>
            </a:r>
            <a:endParaRPr/>
          </a:p>
          <a:p>
            <a:pPr marL="0" marR="0" lvl="0" indent="0" algn="l" defTabSz="914400">
              <a:lnSpc>
                <a:spcPct val="100000"/>
              </a:lnSpc>
              <a:spcBef>
                <a:spcPts val="0"/>
              </a:spcBef>
              <a:spcAft>
                <a:spcPts val="0"/>
              </a:spcAft>
              <a:buClr>
                <a:srgbClr val="C00000"/>
              </a:buClr>
              <a:buSzTx/>
              <a:defRPr/>
            </a:pPr>
            <a:endParaRPr lang="ru-RU" b="1" i="0" u="none" strike="noStrike" cap="none">
              <a:ln>
                <a:noFill/>
              </a:ln>
              <a:solidFill>
                <a:schemeClr val="tx1"/>
              </a:solidFill>
              <a:ea typeface="Calibri"/>
              <a:cs typeface="Times New Roman"/>
            </a:endParaRPr>
          </a:p>
          <a:p>
            <a:pPr>
              <a:buClr>
                <a:srgbClr val="C00000"/>
              </a:buClr>
              <a:defRPr/>
            </a:pPr>
            <a:r>
              <a:rPr lang="ru-RU" b="1">
                <a:solidFill>
                  <a:srgbClr val="C00000"/>
                </a:solidFill>
              </a:rPr>
              <a:t> </a:t>
            </a:r>
            <a:r>
              <a:rPr lang="ru-RU" b="1"/>
              <a:t>Термин «инсульт» объединяет две довольно непохожие разновидности инсульта – </a:t>
            </a:r>
            <a:r>
              <a:rPr lang="ru-RU" b="1">
                <a:solidFill>
                  <a:srgbClr val="C00000"/>
                </a:solidFill>
              </a:rPr>
              <a:t>ишемический инсульт </a:t>
            </a:r>
            <a:r>
              <a:rPr lang="ru-RU" b="1"/>
              <a:t>и </a:t>
            </a:r>
            <a:r>
              <a:rPr lang="ru-RU" b="1">
                <a:solidFill>
                  <a:srgbClr val="C00000"/>
                </a:solidFill>
              </a:rPr>
              <a:t>геморрагический инсульт</a:t>
            </a:r>
            <a:endParaRPr lang="ru-RU" b="1" i="0" u="none" strike="noStrike" cap="none">
              <a:ln>
                <a:noFill/>
              </a:ln>
              <a:solidFill>
                <a:srgbClr val="C00000"/>
              </a:solidFill>
              <a:cs typeface="Arial"/>
            </a:endParaRPr>
          </a:p>
        </p:txBody>
      </p:sp>
      <p:sp>
        <p:nvSpPr>
          <p:cNvPr id="6" name="Прямоугольник 3"/>
          <p:cNvSpPr/>
          <p:nvPr/>
        </p:nvSpPr>
        <p:spPr bwMode="auto">
          <a:xfrm>
            <a:off x="611560" y="2737951"/>
            <a:ext cx="7704856" cy="1754326"/>
          </a:xfrm>
          <a:prstGeom prst="rect">
            <a:avLst/>
          </a:prstGeom>
        </p:spPr>
        <p:txBody>
          <a:bodyPr wrap="square" numCol="2">
            <a:spAutoFit/>
          </a:bodyPr>
          <a:lstStyle/>
          <a:p>
            <a:pPr>
              <a:defRPr/>
            </a:pPr>
            <a:endParaRPr lang="ru-RU"/>
          </a:p>
          <a:p>
            <a:pPr>
              <a:defRPr/>
            </a:pPr>
            <a:endParaRPr lang="ru-RU">
              <a:ea typeface="Calibri"/>
              <a:cs typeface="Times New Roman"/>
            </a:endParaRPr>
          </a:p>
          <a:p>
            <a:pPr>
              <a:defRPr/>
            </a:pPr>
            <a:r>
              <a:rPr lang="ru-RU" b="1" i="1"/>
              <a:t>                                                            </a:t>
            </a:r>
            <a:endParaRPr/>
          </a:p>
          <a:p>
            <a:pPr>
              <a:defRPr/>
            </a:pPr>
            <a:endParaRPr lang="ru-RU" b="1" i="1"/>
          </a:p>
          <a:p>
            <a:pPr>
              <a:defRPr/>
            </a:pPr>
            <a:endParaRPr lang="ru-RU" b="1" i="1"/>
          </a:p>
          <a:p>
            <a:pPr>
              <a:defRPr/>
            </a:pPr>
            <a:endParaRPr lang="ru-RU"/>
          </a:p>
        </p:txBody>
      </p:sp>
      <p:sp>
        <p:nvSpPr>
          <p:cNvPr id="7" name="Прямоугольник 6"/>
          <p:cNvSpPr/>
          <p:nvPr/>
        </p:nvSpPr>
        <p:spPr bwMode="auto">
          <a:xfrm>
            <a:off x="596320" y="1799104"/>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8" name="Прямоугольник 7"/>
          <p:cNvSpPr/>
          <p:nvPr/>
        </p:nvSpPr>
        <p:spPr bwMode="auto">
          <a:xfrm>
            <a:off x="1979712" y="6313533"/>
            <a:ext cx="6096405" cy="461665"/>
          </a:xfrm>
          <a:prstGeom prst="rect">
            <a:avLst/>
          </a:prstGeom>
        </p:spPr>
        <p:txBody>
          <a:bodyPr wrap="square">
            <a:spAutoFit/>
          </a:bodyPr>
          <a:lstStyle/>
          <a:p>
            <a:pPr>
              <a:defRPr/>
            </a:pPr>
            <a:r>
              <a:rPr lang="ru-RU" sz="1200" b="1"/>
              <a:t>Сердечно-сосудистые заболевания. Информационный бюллетень ВОЗ.</a:t>
            </a:r>
            <a:endParaRPr/>
          </a:p>
          <a:p>
            <a:pPr>
              <a:defRPr/>
            </a:pPr>
            <a:r>
              <a:rPr lang="ru-RU" sz="1200" b="1"/>
              <a:t>http://www.who.int/en/news-room/fact-sheets/detail/cardiovascular-diseases-(cvds</a:t>
            </a:r>
            <a:r>
              <a:rPr lang="ru-RU" sz="1200"/>
              <a:t>)</a:t>
            </a:r>
          </a:p>
        </p:txBody>
      </p:sp>
      <p:sp>
        <p:nvSpPr>
          <p:cNvPr id="9" name="AutoShape 2" descr="ÐÐ¾ÑÐ¾Ð¶ÐµÐµ Ð¸Ð·Ð¾Ð±ÑÐ°Ð¶ÐµÐ½Ð¸Ð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ru-RU"/>
          </a:p>
        </p:txBody>
      </p:sp>
      <p:pic>
        <p:nvPicPr>
          <p:cNvPr id="10" name="Picture 2"/>
          <p:cNvPicPr>
            <a:picLocks noChangeAspect="1" noChangeArrowheads="1"/>
          </p:cNvPicPr>
          <p:nvPr/>
        </p:nvPicPr>
        <p:blipFill>
          <a:blip r:embed="rId2"/>
          <a:stretch/>
        </p:blipFill>
        <p:spPr bwMode="auto">
          <a:xfrm>
            <a:off x="6577964" y="4581128"/>
            <a:ext cx="2566036" cy="171069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2"/>
          <p:cNvPicPr>
            <a:picLocks noChangeAspect="1"/>
          </p:cNvPicPr>
          <p:nvPr/>
        </p:nvPicPr>
        <p:blipFill>
          <a:blip r:embed="rId2"/>
          <a:stretch/>
        </p:blipFill>
        <p:spPr bwMode="auto">
          <a:xfrm>
            <a:off x="0" y="199449"/>
            <a:ext cx="9144000" cy="6459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2"/>
          <p:cNvPicPr>
            <a:picLocks noChangeAspect="1"/>
          </p:cNvPicPr>
          <p:nvPr/>
        </p:nvPicPr>
        <p:blipFill>
          <a:blip r:embed="rId2"/>
          <a:stretch/>
        </p:blipFill>
        <p:spPr bwMode="auto">
          <a:xfrm>
            <a:off x="0" y="199449"/>
            <a:ext cx="9144000" cy="6459101"/>
          </a:xfrm>
          <a:prstGeom prst="rect">
            <a:avLst/>
          </a:prstGeom>
        </p:spPr>
      </p:pic>
      <p:sp>
        <p:nvSpPr>
          <p:cNvPr id="5" name="Скругленный прямоугольник 1"/>
          <p:cNvSpPr/>
          <p:nvPr/>
        </p:nvSpPr>
        <p:spPr bwMode="auto">
          <a:xfrm>
            <a:off x="4139952" y="2132856"/>
            <a:ext cx="2088232" cy="1152129"/>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ru-RU" b="1">
                <a:solidFill>
                  <a:prstClr val="white"/>
                </a:solidFill>
              </a:rPr>
              <a:t>МОЗГОВОЙ ИНСУЛЬТ</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862247" y="764704"/>
            <a:ext cx="6984776" cy="3539430"/>
          </a:xfrm>
          <a:prstGeom prst="rect">
            <a:avLst/>
          </a:prstGeom>
        </p:spPr>
        <p:txBody>
          <a:bodyPr wrap="square">
            <a:spAutoFit/>
          </a:bodyPr>
          <a:lstStyle/>
          <a:p>
            <a:pPr>
              <a:defRPr/>
            </a:pPr>
            <a:r>
              <a:rPr lang="ru-RU" sz="2800" b="1">
                <a:solidFill>
                  <a:srgbClr val="C00000"/>
                </a:solidFill>
              </a:rPr>
              <a:t>Семейный анамнез инсульта повышает  риск развития инсульта</a:t>
            </a:r>
            <a:endParaRPr/>
          </a:p>
          <a:p>
            <a:pPr>
              <a:defRPr/>
            </a:pPr>
            <a:endParaRPr lang="ru-RU" sz="2800" b="1">
              <a:solidFill>
                <a:srgbClr val="C00000"/>
              </a:solidFill>
            </a:endParaRPr>
          </a:p>
          <a:p>
            <a:pPr marL="457200" indent="-457200" algn="just">
              <a:buFont typeface="Wingdings"/>
              <a:buChar char="ü"/>
              <a:defRPr/>
            </a:pPr>
            <a:r>
              <a:rPr lang="ru-RU" sz="2800"/>
              <a:t>Если у Ваших родителей, дедушки, бабушки, сестры или брата был инсульт - особенно до достижения 65-летнего возраста - Вы подвергаетесь большему риску. </a:t>
            </a:r>
          </a:p>
        </p:txBody>
      </p:sp>
      <p:pic>
        <p:nvPicPr>
          <p:cNvPr id="5" name="Рисунок 4"/>
          <p:cNvPicPr>
            <a:picLocks noChangeAspect="1"/>
          </p:cNvPicPr>
          <p:nvPr/>
        </p:nvPicPr>
        <p:blipFill>
          <a:blip r:embed="rId2"/>
          <a:stretch/>
        </p:blipFill>
        <p:spPr bwMode="auto">
          <a:xfrm>
            <a:off x="4572000" y="4232057"/>
            <a:ext cx="3816424" cy="22898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Line 3"/>
          <p:cNvSpPr>
            <a:spLocks noChangeShapeType="1"/>
          </p:cNvSpPr>
          <p:nvPr/>
        </p:nvSpPr>
        <p:spPr bwMode="auto">
          <a:xfrm>
            <a:off x="0" y="1447800"/>
            <a:ext cx="9144000" cy="0"/>
          </a:xfrm>
          <a:prstGeom prst="line">
            <a:avLst/>
          </a:prstGeom>
          <a:noFill/>
          <a:ln w="50800">
            <a:solidFill>
              <a:srgbClr val="92D050"/>
            </a:solidFill>
            <a:round/>
            <a:headEnd/>
            <a:tailEnd/>
          </a:ln>
        </p:spPr>
        <p:txBody>
          <a:bodyPr/>
          <a:lstStyle/>
          <a:p>
            <a:pPr>
              <a:defRPr/>
            </a:pPr>
            <a:endParaRPr lang="ru-RU">
              <a:solidFill>
                <a:prstClr val="black"/>
              </a:solidFill>
            </a:endParaRPr>
          </a:p>
        </p:txBody>
      </p:sp>
      <p:sp>
        <p:nvSpPr>
          <p:cNvPr id="5" name="Rectangle 4"/>
          <p:cNvSpPr>
            <a:spLocks noChangeArrowheads="1"/>
          </p:cNvSpPr>
          <p:nvPr/>
        </p:nvSpPr>
        <p:spPr bwMode="auto">
          <a:xfrm>
            <a:off x="508173" y="2132856"/>
            <a:ext cx="8077200" cy="3429000"/>
          </a:xfrm>
          <a:prstGeom prst="rect">
            <a:avLst/>
          </a:prstGeom>
          <a:noFill/>
          <a:ln w="9525">
            <a:noFill/>
            <a:miter lim="800000"/>
            <a:headEnd/>
            <a:tailEnd/>
          </a:ln>
        </p:spPr>
        <p:txBody>
          <a:bodyPr wrap="none" anchor="ctr"/>
          <a:lstStyle/>
          <a:p>
            <a:pPr>
              <a:defRPr/>
            </a:pPr>
            <a:endParaRPr lang="ru-RU" sz="2000" b="1">
              <a:solidFill>
                <a:prstClr val="white"/>
              </a:solidFill>
            </a:endParaRPr>
          </a:p>
          <a:p>
            <a:pPr>
              <a:defRPr/>
            </a:pPr>
            <a:endParaRPr lang="ru-RU" sz="2000" b="1">
              <a:solidFill>
                <a:prstClr val="black"/>
              </a:solidFill>
            </a:endParaRPr>
          </a:p>
          <a:p>
            <a:pPr>
              <a:defRPr/>
            </a:pPr>
            <a:endParaRPr lang="ru-RU" sz="2000" b="1">
              <a:solidFill>
                <a:prstClr val="black"/>
              </a:solidFill>
            </a:endParaRPr>
          </a:p>
          <a:p>
            <a:pPr>
              <a:defRPr/>
            </a:pPr>
            <a:r>
              <a:rPr lang="ru-RU" sz="2000" b="1">
                <a:solidFill>
                  <a:srgbClr val="660033"/>
                </a:solidFill>
              </a:rPr>
              <a:t>Кардиологические причины             3,17 (2,68 – 3,75)</a:t>
            </a:r>
            <a:endParaRPr/>
          </a:p>
          <a:p>
            <a:pPr>
              <a:defRPr/>
            </a:pPr>
            <a:r>
              <a:rPr lang="ru-RU" sz="2000" b="1">
                <a:solidFill>
                  <a:srgbClr val="660033"/>
                </a:solidFill>
              </a:rPr>
              <a:t>АД </a:t>
            </a:r>
            <a:r>
              <a:rPr lang="en-US" sz="2000" b="1" u="sng">
                <a:solidFill>
                  <a:srgbClr val="660033"/>
                </a:solidFill>
              </a:rPr>
              <a:t>&gt;</a:t>
            </a:r>
            <a:r>
              <a:rPr lang="en-US" sz="2000" b="1">
                <a:solidFill>
                  <a:srgbClr val="660033"/>
                </a:solidFill>
              </a:rPr>
              <a:t> 140/90 </a:t>
            </a:r>
            <a:r>
              <a:rPr lang="ru-RU" sz="2000" b="1">
                <a:solidFill>
                  <a:srgbClr val="660033"/>
                </a:solidFill>
              </a:rPr>
              <a:t>мм рт.ст.</a:t>
            </a:r>
            <a:r>
              <a:rPr lang="en-US" sz="2000" b="1">
                <a:solidFill>
                  <a:srgbClr val="660033"/>
                </a:solidFill>
              </a:rPr>
              <a:t>         </a:t>
            </a:r>
            <a:r>
              <a:rPr lang="ru-RU" sz="2000" b="1">
                <a:solidFill>
                  <a:srgbClr val="660033"/>
                </a:solidFill>
              </a:rPr>
              <a:t>                  2,98 (2,72 – 3,28)</a:t>
            </a:r>
            <a:endParaRPr/>
          </a:p>
          <a:p>
            <a:pPr>
              <a:defRPr/>
            </a:pPr>
            <a:r>
              <a:rPr lang="ru-RU" sz="2000" b="1">
                <a:solidFill>
                  <a:srgbClr val="660033"/>
                </a:solidFill>
              </a:rPr>
              <a:t>Алкоголь избыточно                            2,03  (2,09 – 2,67)</a:t>
            </a:r>
          </a:p>
          <a:p>
            <a:pPr>
              <a:defRPr/>
            </a:pPr>
            <a:r>
              <a:rPr lang="ru-RU" sz="2000" b="1">
                <a:solidFill>
                  <a:srgbClr val="660033"/>
                </a:solidFill>
              </a:rPr>
              <a:t>Депрессия/Стресс                                 2,20  (1,78 – 2,72)</a:t>
            </a:r>
          </a:p>
          <a:p>
            <a:pPr lvl="0">
              <a:defRPr/>
            </a:pPr>
            <a:r>
              <a:rPr lang="ru-RU" sz="2000" b="1">
                <a:solidFill>
                  <a:srgbClr val="660033"/>
                </a:solidFill>
              </a:rPr>
              <a:t>Дислипидемия                                      1,84  (1,65 – 2,06)</a:t>
            </a:r>
            <a:endParaRPr/>
          </a:p>
          <a:p>
            <a:pPr lvl="0">
              <a:defRPr/>
            </a:pPr>
            <a:r>
              <a:rPr lang="ru-RU" sz="2000" b="1">
                <a:solidFill>
                  <a:srgbClr val="660033"/>
                </a:solidFill>
              </a:rPr>
              <a:t>Курение                                                    1,67  (1,49 – 1,87)</a:t>
            </a:r>
            <a:endParaRPr/>
          </a:p>
          <a:p>
            <a:pPr>
              <a:defRPr/>
            </a:pPr>
            <a:r>
              <a:rPr lang="ru-RU" sz="2000" b="1">
                <a:solidFill>
                  <a:srgbClr val="660033"/>
                </a:solidFill>
              </a:rPr>
              <a:t>Сахарный диабет                                  1,16  (1,05 – 1,30)</a:t>
            </a:r>
          </a:p>
          <a:p>
            <a:pPr>
              <a:defRPr/>
            </a:pPr>
            <a:r>
              <a:rPr lang="ru-RU" sz="2000" b="1">
                <a:solidFill>
                  <a:srgbClr val="660033"/>
                </a:solidFill>
              </a:rPr>
              <a:t>Абдоминальное ожирение               1,44   (1,27 – 1,64)</a:t>
            </a:r>
          </a:p>
          <a:p>
            <a:pPr>
              <a:defRPr/>
            </a:pPr>
            <a:endParaRPr lang="en-US" sz="2000" b="1">
              <a:solidFill>
                <a:prstClr val="black"/>
              </a:solidFill>
            </a:endParaRPr>
          </a:p>
          <a:p>
            <a:pPr>
              <a:defRPr/>
            </a:pPr>
            <a:r>
              <a:rPr lang="ru-RU" sz="2000" b="1">
                <a:solidFill>
                  <a:srgbClr val="006600"/>
                </a:solidFill>
              </a:rPr>
              <a:t>Физическая активность                       0,60   (0,52 – 0,70)</a:t>
            </a:r>
          </a:p>
          <a:p>
            <a:pPr>
              <a:defRPr/>
            </a:pPr>
            <a:r>
              <a:rPr lang="ru-RU" sz="2000" b="1">
                <a:solidFill>
                  <a:srgbClr val="006600"/>
                </a:solidFill>
              </a:rPr>
              <a:t>Потребление овощей/фруктов         0,60   (0,53 – 0,67)</a:t>
            </a:r>
          </a:p>
          <a:p>
            <a:pPr>
              <a:defRPr/>
            </a:pPr>
            <a:endParaRPr lang="ru-RU" sz="2000" b="1">
              <a:solidFill>
                <a:srgbClr val="006600"/>
              </a:solidFill>
            </a:endParaRPr>
          </a:p>
          <a:p>
            <a:pPr>
              <a:defRPr/>
            </a:pPr>
            <a:endParaRPr lang="ru-RU" sz="2000" b="1">
              <a:solidFill>
                <a:prstClr val="black"/>
              </a:solidFill>
            </a:endParaRPr>
          </a:p>
          <a:p>
            <a:pPr>
              <a:defRPr/>
            </a:pPr>
            <a:endParaRPr lang="ru-RU" sz="2000" b="1">
              <a:solidFill>
                <a:prstClr val="white"/>
              </a:solidFill>
            </a:endParaRPr>
          </a:p>
        </p:txBody>
      </p:sp>
      <p:sp>
        <p:nvSpPr>
          <p:cNvPr id="6" name="Line 7"/>
          <p:cNvSpPr>
            <a:spLocks noChangeShapeType="1"/>
          </p:cNvSpPr>
          <p:nvPr/>
        </p:nvSpPr>
        <p:spPr bwMode="auto">
          <a:xfrm>
            <a:off x="0" y="6324600"/>
            <a:ext cx="9144000" cy="0"/>
          </a:xfrm>
          <a:prstGeom prst="line">
            <a:avLst/>
          </a:prstGeom>
          <a:noFill/>
          <a:ln w="50800">
            <a:solidFill>
              <a:srgbClr val="92D050"/>
            </a:solidFill>
            <a:round/>
            <a:headEnd/>
            <a:tailEnd/>
          </a:ln>
        </p:spPr>
        <p:txBody>
          <a:bodyPr/>
          <a:lstStyle/>
          <a:p>
            <a:pPr>
              <a:defRPr/>
            </a:pPr>
            <a:endParaRPr lang="ru-RU">
              <a:solidFill>
                <a:prstClr val="black"/>
              </a:solidFill>
            </a:endParaRPr>
          </a:p>
        </p:txBody>
      </p:sp>
      <p:sp>
        <p:nvSpPr>
          <p:cNvPr id="7" name="Rectangle 9"/>
          <p:cNvSpPr>
            <a:spLocks noChangeArrowheads="1"/>
          </p:cNvSpPr>
          <p:nvPr/>
        </p:nvSpPr>
        <p:spPr bwMode="auto">
          <a:xfrm>
            <a:off x="4139952" y="1853982"/>
            <a:ext cx="2209800" cy="304800"/>
          </a:xfrm>
          <a:prstGeom prst="rect">
            <a:avLst/>
          </a:prstGeom>
          <a:noFill/>
          <a:ln w="9525">
            <a:noFill/>
            <a:miter lim="800000"/>
            <a:headEnd/>
            <a:tailEnd/>
          </a:ln>
        </p:spPr>
        <p:txBody>
          <a:bodyPr wrap="none" anchor="ctr"/>
          <a:lstStyle/>
          <a:p>
            <a:pPr algn="ctr">
              <a:defRPr/>
            </a:pPr>
            <a:r>
              <a:rPr lang="ru-RU" sz="1600" b="1">
                <a:solidFill>
                  <a:srgbClr val="4BACC6">
                    <a:lumMod val="50000"/>
                  </a:srgbClr>
                </a:solidFill>
              </a:rPr>
              <a:t>ОШ     (99% ДИ)</a:t>
            </a:r>
            <a:endParaRPr/>
          </a:p>
        </p:txBody>
      </p:sp>
      <p:sp>
        <p:nvSpPr>
          <p:cNvPr id="8" name="Rectangle 5"/>
          <p:cNvSpPr>
            <a:spLocks noChangeArrowheads="1"/>
          </p:cNvSpPr>
          <p:nvPr/>
        </p:nvSpPr>
        <p:spPr bwMode="auto">
          <a:xfrm>
            <a:off x="228600" y="228600"/>
            <a:ext cx="8534400" cy="990600"/>
          </a:xfrm>
          <a:prstGeom prst="rect">
            <a:avLst/>
          </a:prstGeom>
          <a:noFill/>
          <a:ln w="9525">
            <a:noFill/>
            <a:miter lim="800000"/>
            <a:headEnd/>
            <a:tailEnd/>
          </a:ln>
        </p:spPr>
        <p:txBody>
          <a:bodyPr wrap="none" anchor="ctr"/>
          <a:lstStyle/>
          <a:p>
            <a:pPr algn="ctr">
              <a:defRPr/>
            </a:pPr>
            <a:r>
              <a:rPr lang="ru-RU" sz="2400" b="1">
                <a:solidFill>
                  <a:schemeClr val="accent5">
                    <a:lumMod val="50000"/>
                  </a:schemeClr>
                </a:solidFill>
              </a:rPr>
              <a:t>10 факторов риска, определяющих риск </a:t>
            </a:r>
            <a:endParaRPr/>
          </a:p>
          <a:p>
            <a:pPr algn="ctr">
              <a:defRPr/>
            </a:pPr>
            <a:r>
              <a:rPr lang="ru-RU" sz="2400" b="1">
                <a:solidFill>
                  <a:schemeClr val="accent5">
                    <a:lumMod val="50000"/>
                  </a:schemeClr>
                </a:solidFill>
              </a:rPr>
              <a:t>мозгового инсульта во всем мире</a:t>
            </a:r>
            <a:endParaRPr/>
          </a:p>
        </p:txBody>
      </p:sp>
      <p:sp>
        <p:nvSpPr>
          <p:cNvPr id="9" name="Прямоугольник 7"/>
          <p:cNvSpPr/>
          <p:nvPr/>
        </p:nvSpPr>
        <p:spPr bwMode="auto">
          <a:xfrm>
            <a:off x="2619127" y="6453336"/>
            <a:ext cx="5251450" cy="307777"/>
          </a:xfrm>
          <a:prstGeom prst="rect">
            <a:avLst/>
          </a:prstGeom>
        </p:spPr>
        <p:txBody>
          <a:bodyPr>
            <a:spAutoFit/>
          </a:bodyPr>
          <a:lstStyle/>
          <a:p>
            <a:pPr>
              <a:defRPr/>
            </a:pPr>
            <a:r>
              <a:rPr lang="ru-RU" sz="1400" b="1" i="1">
                <a:solidFill>
                  <a:prstClr val="black"/>
                </a:solidFill>
                <a:cs typeface="Arial"/>
              </a:rPr>
              <a:t>O'Donnell, Martin J et al. Lancet. 2016 Aug 20;388(10046):761-75</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noChangeArrowheads="1"/>
          </p:cNvPicPr>
          <p:nvPr/>
        </p:nvPicPr>
        <p:blipFill>
          <a:blip r:embed="rId2"/>
          <a:stretch/>
        </p:blipFill>
        <p:spPr bwMode="auto">
          <a:xfrm>
            <a:off x="3265662" y="1268273"/>
            <a:ext cx="5324475" cy="5200650"/>
          </a:xfrm>
          <a:prstGeom prst="rect">
            <a:avLst/>
          </a:prstGeom>
          <a:noFill/>
          <a:ln>
            <a:noFill/>
          </a:ln>
        </p:spPr>
      </p:pic>
      <p:sp>
        <p:nvSpPr>
          <p:cNvPr id="5" name="Rectangle 6"/>
          <p:cNvSpPr>
            <a:spLocks noChangeArrowheads="1"/>
          </p:cNvSpPr>
          <p:nvPr/>
        </p:nvSpPr>
        <p:spPr bwMode="auto">
          <a:xfrm>
            <a:off x="516017" y="1628800"/>
            <a:ext cx="2520404" cy="2031325"/>
          </a:xfrm>
          <a:prstGeom prst="rect">
            <a:avLst/>
          </a:prstGeom>
          <a:noFill/>
          <a:ln>
            <a:noFill/>
          </a:ln>
        </p:spPr>
        <p:txBody>
          <a:bodyPr wrap="square" anchor="ctr">
            <a:spAutoFit/>
          </a:bodyPr>
          <a:lstStyle/>
          <a:p>
            <a:pPr algn="ctr">
              <a:defRPr/>
            </a:pPr>
            <a:r>
              <a:rPr lang="ru-RU" b="1">
                <a:solidFill>
                  <a:prstClr val="black"/>
                </a:solidFill>
              </a:rPr>
              <a:t>Суммарный риск может быть </a:t>
            </a:r>
            <a:endParaRPr/>
          </a:p>
          <a:p>
            <a:pPr algn="ctr">
              <a:defRPr/>
            </a:pPr>
            <a:r>
              <a:rPr lang="ru-RU" b="1">
                <a:solidFill>
                  <a:prstClr val="black"/>
                </a:solidFill>
              </a:rPr>
              <a:t>значительно повышен при незначительных отклонениях от </a:t>
            </a:r>
            <a:endParaRPr/>
          </a:p>
          <a:p>
            <a:pPr algn="ctr">
              <a:defRPr/>
            </a:pPr>
            <a:r>
              <a:rPr lang="ru-RU" b="1">
                <a:solidFill>
                  <a:prstClr val="black"/>
                </a:solidFill>
              </a:rPr>
              <a:t>нормы отдельных факторов риска</a:t>
            </a:r>
            <a:r>
              <a:rPr lang="ru-RU">
                <a:solidFill>
                  <a:prstClr val="black"/>
                </a:solidFill>
              </a:rPr>
              <a:t> </a:t>
            </a:r>
            <a:endParaRPr/>
          </a:p>
        </p:txBody>
      </p:sp>
      <p:sp>
        <p:nvSpPr>
          <p:cNvPr id="6" name="Rectangle 2"/>
          <p:cNvSpPr>
            <a:spLocks/>
          </p:cNvSpPr>
          <p:nvPr/>
        </p:nvSpPr>
        <p:spPr bwMode="auto">
          <a:xfrm>
            <a:off x="323528" y="16024"/>
            <a:ext cx="8051125" cy="1412875"/>
          </a:xfrm>
          <a:prstGeom prst="rect">
            <a:avLst/>
          </a:prstGeom>
        </p:spPr>
        <p:txBody>
          <a:bodyPr vert="horz" lIns="91440" tIns="45720" rIns="91440" bIns="45720" rtlCol="0" anchor="ctr">
            <a:normAutofit/>
          </a:bodyPr>
          <a:lstStyle>
            <a:lvl1pPr algn="ctr" defTabSz="914400">
              <a:spcBef>
                <a:spcPts val="0"/>
              </a:spcBef>
              <a:buNone/>
              <a:defRPr sz="4400">
                <a:solidFill>
                  <a:schemeClr val="tx1"/>
                </a:solidFill>
                <a:latin typeface="+mj-lt"/>
                <a:ea typeface="+mj-ea"/>
                <a:cs typeface="+mj-cs"/>
              </a:defRPr>
            </a:lvl1pPr>
          </a:lstStyle>
          <a:p>
            <a:pPr>
              <a:defRPr/>
            </a:pPr>
            <a:r>
              <a:rPr lang="ru-RU" sz="2800" b="1">
                <a:solidFill>
                  <a:srgbClr val="4BACC6">
                    <a:lumMod val="50000"/>
                  </a:srgbClr>
                </a:solidFill>
              </a:rPr>
              <a:t>Факторы риска усиливают действие друг друга</a:t>
            </a:r>
          </a:p>
        </p:txBody>
      </p:sp>
      <p:pic>
        <p:nvPicPr>
          <p:cNvPr id="7" name="Picture 2"/>
          <p:cNvPicPr>
            <a:picLocks noChangeAspect="1" noChangeArrowheads="1"/>
          </p:cNvPicPr>
          <p:nvPr/>
        </p:nvPicPr>
        <p:blipFill>
          <a:blip r:embed="rId3"/>
          <a:stretch/>
        </p:blipFill>
        <p:spPr bwMode="auto">
          <a:xfrm>
            <a:off x="1065812" y="3660125"/>
            <a:ext cx="1420813" cy="18716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539552" y="1916832"/>
            <a:ext cx="8208912" cy="2954655"/>
          </a:xfrm>
          <a:prstGeom prst="rect">
            <a:avLst/>
          </a:prstGeom>
        </p:spPr>
        <p:txBody>
          <a:bodyPr wrap="square">
            <a:spAutoFit/>
          </a:bodyPr>
          <a:lstStyle/>
          <a:p>
            <a:pPr algn="just">
              <a:defRPr/>
            </a:pPr>
            <a:r>
              <a:rPr lang="ru-RU" sz="2400">
                <a:solidFill>
                  <a:srgbClr val="C00000"/>
                </a:solidFill>
              </a:rPr>
              <a:t></a:t>
            </a:r>
            <a:r>
              <a:rPr lang="ru-RU" sz="2400"/>
              <a:t>  Повышенное артериальное давление является самым значимым контролируемым фактором риска мозгового инсульта </a:t>
            </a:r>
            <a:endParaRPr/>
          </a:p>
          <a:p>
            <a:pPr algn="just">
              <a:defRPr/>
            </a:pPr>
            <a:endParaRPr lang="ru-RU" sz="2400"/>
          </a:p>
          <a:p>
            <a:pPr algn="just">
              <a:defRPr/>
            </a:pPr>
            <a:r>
              <a:rPr lang="ru-RU" sz="2400">
                <a:solidFill>
                  <a:srgbClr val="C00000"/>
                </a:solidFill>
              </a:rPr>
              <a:t></a:t>
            </a:r>
            <a:r>
              <a:rPr lang="ru-RU" sz="2400">
                <a:solidFill>
                  <a:prstClr val="black"/>
                </a:solidFill>
              </a:rPr>
              <a:t> Наибольший эффект в отношении с</a:t>
            </a:r>
            <a:r>
              <a:rPr lang="ru-RU" sz="2400"/>
              <a:t>нижения смертности от инсульта обеспечивает успешный контроль артериального давления  </a:t>
            </a:r>
            <a:endParaRPr/>
          </a:p>
          <a:p>
            <a:pPr>
              <a:defRPr/>
            </a:pPr>
            <a:endParaRPr lang="ru-RU" b="1"/>
          </a:p>
        </p:txBody>
      </p:sp>
      <p:sp>
        <p:nvSpPr>
          <p:cNvPr id="5" name="Заголовок 2"/>
          <p:cNvSpPr>
            <a:spLocks noGrp="1"/>
          </p:cNvSpPr>
          <p:nvPr>
            <p:ph type="title" idx="4294967295"/>
          </p:nvPr>
        </p:nvSpPr>
        <p:spPr bwMode="auto">
          <a:xfrm>
            <a:off x="299894" y="32048"/>
            <a:ext cx="8376562" cy="1524744"/>
          </a:xfrm>
        </p:spPr>
        <p:txBody>
          <a:bodyPr>
            <a:normAutofit/>
          </a:bodyPr>
          <a:lstStyle/>
          <a:p>
            <a:pPr>
              <a:defRPr/>
            </a:pPr>
            <a:r>
              <a:rPr lang="ru-RU" sz="2800" b="1">
                <a:solidFill>
                  <a:schemeClr val="accent5">
                    <a:lumMod val="50000"/>
                  </a:schemeClr>
                </a:solidFill>
              </a:rPr>
              <a:t>Факторы риска мозгового инсульта: </a:t>
            </a:r>
            <a:br>
              <a:rPr lang="ru-RU" sz="2800" b="1">
                <a:solidFill>
                  <a:schemeClr val="accent5">
                    <a:lumMod val="50000"/>
                  </a:schemeClr>
                </a:solidFill>
              </a:rPr>
            </a:br>
            <a:r>
              <a:rPr lang="ru-RU" sz="2800" b="1">
                <a:solidFill>
                  <a:srgbClr val="C00000"/>
                </a:solidFill>
              </a:rPr>
              <a:t>повышенное артериальное давление</a:t>
            </a:r>
          </a:p>
        </p:txBody>
      </p:sp>
      <p:pic>
        <p:nvPicPr>
          <p:cNvPr id="6" name="Picture 13"/>
          <p:cNvPicPr>
            <a:picLocks noChangeAspect="1" noChangeArrowheads="1"/>
          </p:cNvPicPr>
          <p:nvPr/>
        </p:nvPicPr>
        <p:blipFill>
          <a:blip r:embed="rId2"/>
          <a:stretch/>
        </p:blipFill>
        <p:spPr bwMode="auto">
          <a:xfrm>
            <a:off x="5580112" y="4221088"/>
            <a:ext cx="3049858" cy="2040632"/>
          </a:xfrm>
          <a:prstGeom prst="rect">
            <a:avLst/>
          </a:prstGeom>
          <a:noFill/>
          <a:ln w="9525">
            <a:noFill/>
            <a:miter lim="800000"/>
            <a:headEnd/>
            <a:tailEnd/>
          </a:ln>
        </p:spPr>
      </p:pic>
      <p:sp>
        <p:nvSpPr>
          <p:cNvPr id="7" name="Прямоугольник 4"/>
          <p:cNvSpPr/>
          <p:nvPr/>
        </p:nvSpPr>
        <p:spPr bwMode="auto">
          <a:xfrm>
            <a:off x="537310" y="1412776"/>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611560" y="620688"/>
            <a:ext cx="8229600" cy="1143000"/>
          </a:xfrm>
        </p:spPr>
        <p:txBody>
          <a:bodyPr>
            <a:normAutofit/>
          </a:bodyPr>
          <a:lstStyle/>
          <a:p>
            <a:pPr>
              <a:defRPr/>
            </a:pPr>
            <a:r>
              <a:rPr lang="ru-RU" sz="3600" b="1">
                <a:solidFill>
                  <a:srgbClr val="006600"/>
                </a:solidFill>
              </a:rPr>
              <a:t>Что такое артериальная гипертония?</a:t>
            </a:r>
          </a:p>
        </p:txBody>
      </p:sp>
      <p:sp>
        <p:nvSpPr>
          <p:cNvPr id="5" name="Прямоугольник 3"/>
          <p:cNvSpPr/>
          <p:nvPr/>
        </p:nvSpPr>
        <p:spPr bwMode="auto">
          <a:xfrm>
            <a:off x="395536" y="2276872"/>
            <a:ext cx="8389440" cy="1200329"/>
          </a:xfrm>
          <a:prstGeom prst="rect">
            <a:avLst/>
          </a:prstGeom>
        </p:spPr>
        <p:txBody>
          <a:bodyPr wrap="square">
            <a:spAutoFit/>
          </a:bodyPr>
          <a:lstStyle/>
          <a:p>
            <a:pPr algn="ctr">
              <a:buClr>
                <a:srgbClr val="C00000"/>
              </a:buClr>
              <a:defRPr/>
            </a:pPr>
            <a:r>
              <a:rPr lang="ru-RU" sz="2400" b="1">
                <a:solidFill>
                  <a:srgbClr val="C00000"/>
                </a:solidFill>
              </a:rPr>
              <a:t>Артериальная гипертония – </a:t>
            </a:r>
            <a:r>
              <a:rPr lang="ru-RU" sz="2400" b="1">
                <a:solidFill>
                  <a:prstClr val="black"/>
                </a:solidFill>
              </a:rPr>
              <a:t>заболевание, при котором систолическое и/или диастолическое давление стабильно </a:t>
            </a:r>
            <a:endParaRPr lang="en-US" sz="2400" b="1">
              <a:solidFill>
                <a:prstClr val="black"/>
              </a:solidFill>
            </a:endParaRPr>
          </a:p>
          <a:p>
            <a:pPr algn="ctr">
              <a:buClr>
                <a:srgbClr val="C00000"/>
              </a:buClr>
              <a:defRPr/>
            </a:pPr>
            <a:r>
              <a:rPr lang="en-US" sz="2400" b="1" u="sng">
                <a:solidFill>
                  <a:srgbClr val="C00000"/>
                </a:solidFill>
              </a:rPr>
              <a:t>&gt;</a:t>
            </a:r>
            <a:r>
              <a:rPr lang="en-US" sz="2400" b="1">
                <a:solidFill>
                  <a:srgbClr val="C00000"/>
                </a:solidFill>
              </a:rPr>
              <a:t> </a:t>
            </a:r>
            <a:r>
              <a:rPr lang="ru-RU" sz="2400" b="1">
                <a:solidFill>
                  <a:srgbClr val="C00000"/>
                </a:solidFill>
              </a:rPr>
              <a:t> 140/90 </a:t>
            </a:r>
            <a:r>
              <a:rPr lang="ru-RU" sz="2400" b="1">
                <a:solidFill>
                  <a:prstClr val="black"/>
                </a:solidFill>
              </a:rPr>
              <a:t>мм рт.ст. </a:t>
            </a:r>
            <a:endParaRPr/>
          </a:p>
        </p:txBody>
      </p:sp>
      <p:sp>
        <p:nvSpPr>
          <p:cNvPr id="6" name="Прямоугольник 2"/>
          <p:cNvSpPr/>
          <p:nvPr/>
        </p:nvSpPr>
        <p:spPr bwMode="auto">
          <a:xfrm>
            <a:off x="827584" y="3861048"/>
            <a:ext cx="7704856" cy="1569660"/>
          </a:xfrm>
          <a:prstGeom prst="rect">
            <a:avLst/>
          </a:prstGeom>
          <a:solidFill>
            <a:schemeClr val="accent3">
              <a:lumMod val="40000"/>
              <a:lumOff val="60000"/>
            </a:schemeClr>
          </a:solidFill>
        </p:spPr>
        <p:txBody>
          <a:bodyPr wrap="square">
            <a:spAutoFit/>
          </a:bodyPr>
          <a:lstStyle/>
          <a:p>
            <a:pPr algn="ctr">
              <a:buClr>
                <a:srgbClr val="C00000"/>
              </a:buClr>
              <a:defRPr/>
            </a:pPr>
            <a:r>
              <a:rPr lang="ru-RU" sz="2400" b="1">
                <a:solidFill>
                  <a:prstClr val="black"/>
                </a:solidFill>
              </a:rPr>
              <a:t>У некоторых людей повышение АД сопровождается плохим самочувствием, но так бывает далеко не всегда, поэтому единственный надежный способ точно знать свой уровень АД – это его периодическое измерение</a:t>
            </a:r>
            <a:endParaRPr lang="ru-RU" sz="160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3"/>
          <p:cNvSpPr>
            <a:spLocks/>
          </p:cNvSpPr>
          <p:nvPr/>
        </p:nvSpPr>
        <p:spPr bwMode="auto">
          <a:xfrm>
            <a:off x="755576" y="260648"/>
            <a:ext cx="7992888" cy="954107"/>
          </a:xfrm>
          <a:prstGeom prst="rect">
            <a:avLst/>
          </a:prstGeom>
          <a:noFill/>
        </p:spPr>
        <p:txBody>
          <a:bodyPr wrap="square" rtlCol="0">
            <a:spAutoFit/>
          </a:bodyPr>
          <a:lstStyle/>
          <a:p>
            <a:pPr>
              <a:defRPr/>
            </a:pPr>
            <a:r>
              <a:rPr lang="ru-RU" sz="2800" b="1">
                <a:solidFill>
                  <a:schemeClr val="accent5">
                    <a:lumMod val="50000"/>
                  </a:schemeClr>
                </a:solidFill>
              </a:rPr>
              <a:t>Каковы самые важные правила измерения артериального давления?</a:t>
            </a:r>
          </a:p>
        </p:txBody>
      </p:sp>
      <p:sp>
        <p:nvSpPr>
          <p:cNvPr id="5" name="Прямоугольник 1"/>
          <p:cNvSpPr/>
          <p:nvPr/>
        </p:nvSpPr>
        <p:spPr bwMode="auto">
          <a:xfrm>
            <a:off x="827584" y="1556792"/>
            <a:ext cx="7056784" cy="4524315"/>
          </a:xfrm>
          <a:prstGeom prst="rect">
            <a:avLst/>
          </a:prstGeom>
        </p:spPr>
        <p:txBody>
          <a:bodyPr wrap="square">
            <a:spAutoFit/>
          </a:bodyPr>
          <a:lstStyle/>
          <a:p>
            <a:pPr marL="342900" indent="-342900">
              <a:buClr>
                <a:srgbClr val="FF0000"/>
              </a:buClr>
              <a:buFont typeface="+mj-lt"/>
              <a:buAutoNum type="arabicPeriod"/>
              <a:defRPr/>
            </a:pPr>
            <a:r>
              <a:rPr lang="ru-RU" sz="2400">
                <a:solidFill>
                  <a:prstClr val="black"/>
                </a:solidFill>
              </a:rPr>
              <a:t>Для измерения АД нужно сесть за стол на кресло или стул с поддержкой для спины и максимально расслабиться в течение 5 минут. Обе ноги должны стоять на полу и не быть скрещенными, рука должна быть обнажена и находиться на уровне сердца под углом 45 градусов к поверхности тела.</a:t>
            </a:r>
            <a:endParaRPr/>
          </a:p>
          <a:p>
            <a:pPr marL="342900" indent="-342900">
              <a:buClr>
                <a:srgbClr val="FF0000"/>
              </a:buClr>
              <a:buFont typeface="+mj-lt"/>
              <a:buAutoNum type="arabicPeriod"/>
              <a:defRPr/>
            </a:pPr>
            <a:r>
              <a:rPr lang="ru-RU" sz="2400">
                <a:solidFill>
                  <a:prstClr val="black"/>
                </a:solidFill>
              </a:rPr>
              <a:t>Раздуваемая часть манжетки должна охватывать не менее 80% плеча</a:t>
            </a:r>
            <a:endParaRPr/>
          </a:p>
          <a:p>
            <a:pPr marL="342900" indent="-342900">
              <a:buClr>
                <a:srgbClr val="FF0000"/>
              </a:buClr>
              <a:buFont typeface="+mj-lt"/>
              <a:buAutoNum type="arabicPeriod"/>
              <a:defRPr/>
            </a:pPr>
            <a:r>
              <a:rPr lang="ru-RU" sz="2400">
                <a:solidFill>
                  <a:prstClr val="black"/>
                </a:solidFill>
              </a:rPr>
              <a:t>Во время измерения никто не должен разговаривать</a:t>
            </a:r>
            <a:endParaRPr/>
          </a:p>
          <a:p>
            <a:pPr marL="342900" indent="-342900">
              <a:buClr>
                <a:srgbClr val="FF0000"/>
              </a:buClr>
              <a:buFont typeface="+mj-lt"/>
              <a:buAutoNum type="arabicPeriod"/>
              <a:defRPr/>
            </a:pPr>
            <a:r>
              <a:rPr lang="ru-RU" sz="2400">
                <a:solidFill>
                  <a:prstClr val="black"/>
                </a:solidFill>
              </a:rPr>
              <a:t>Все вышеперечисленное верно</a:t>
            </a:r>
          </a:p>
        </p:txBody>
      </p:sp>
      <p:pic>
        <p:nvPicPr>
          <p:cNvPr id="6" name="Picture 2" descr="https://encrypted-tbn2.gstatic.com/images?q=tbn:ANd9GcQ1YqadKxzjsR4f9A8kKJfJMYqB4iyIY5_slbxItKsgljKyaTTHxw"/>
          <p:cNvPicPr>
            <a:picLocks noChangeAspect="1" noChangeArrowheads="1"/>
          </p:cNvPicPr>
          <p:nvPr/>
        </p:nvPicPr>
        <p:blipFill>
          <a:blip r:embed="rId2"/>
          <a:stretch/>
        </p:blipFill>
        <p:spPr bwMode="auto">
          <a:xfrm>
            <a:off x="6804248" y="4941168"/>
            <a:ext cx="2057400" cy="1533526"/>
          </a:xfrm>
          <a:prstGeom prst="rect">
            <a:avLst/>
          </a:prstGeom>
          <a:noFill/>
        </p:spPr>
      </p:pic>
      <p:sp>
        <p:nvSpPr>
          <p:cNvPr id="7" name="Прямоугольник 4"/>
          <p:cNvSpPr/>
          <p:nvPr/>
        </p:nvSpPr>
        <p:spPr bwMode="auto">
          <a:xfrm>
            <a:off x="537310" y="1412776"/>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3"/>
          <p:cNvSpPr>
            <a:spLocks/>
          </p:cNvSpPr>
          <p:nvPr/>
        </p:nvSpPr>
        <p:spPr bwMode="auto">
          <a:xfrm>
            <a:off x="755576" y="260648"/>
            <a:ext cx="7992888" cy="954107"/>
          </a:xfrm>
          <a:prstGeom prst="rect">
            <a:avLst/>
          </a:prstGeom>
          <a:noFill/>
        </p:spPr>
        <p:txBody>
          <a:bodyPr wrap="square" rtlCol="0">
            <a:spAutoFit/>
          </a:bodyPr>
          <a:lstStyle/>
          <a:p>
            <a:pPr>
              <a:defRPr/>
            </a:pPr>
            <a:r>
              <a:rPr lang="ru-RU" sz="2800" b="1">
                <a:solidFill>
                  <a:schemeClr val="accent5">
                    <a:lumMod val="50000"/>
                  </a:schemeClr>
                </a:solidFill>
              </a:rPr>
              <a:t>Какие самые важные правила измерения артериального давления?</a:t>
            </a:r>
          </a:p>
        </p:txBody>
      </p:sp>
      <p:sp>
        <p:nvSpPr>
          <p:cNvPr id="5" name="Прямоугольник 1"/>
          <p:cNvSpPr/>
          <p:nvPr/>
        </p:nvSpPr>
        <p:spPr bwMode="auto">
          <a:xfrm>
            <a:off x="827584" y="1556792"/>
            <a:ext cx="7056784" cy="4524315"/>
          </a:xfrm>
          <a:prstGeom prst="rect">
            <a:avLst/>
          </a:prstGeom>
        </p:spPr>
        <p:txBody>
          <a:bodyPr wrap="square">
            <a:spAutoFit/>
          </a:bodyPr>
          <a:lstStyle/>
          <a:p>
            <a:pPr marL="342900" indent="-342900">
              <a:buFont typeface="+mj-lt"/>
              <a:buAutoNum type="arabicPeriod"/>
              <a:defRPr/>
            </a:pPr>
            <a:r>
              <a:rPr lang="ru-RU" sz="2400">
                <a:solidFill>
                  <a:prstClr val="black"/>
                </a:solidFill>
              </a:rPr>
              <a:t>Для измерения АД нужно сесть за стол на стул или кресло с поддержкой для спины и максимально расслабиться в течение 5 минут. Обе ноги должны стоять на полу и не быть скрещенными, рука должна быть обнажена и находиться на уровне сердца под углом 45 градусов к поверхности тела.</a:t>
            </a:r>
            <a:endParaRPr/>
          </a:p>
          <a:p>
            <a:pPr marL="342900" indent="-342900">
              <a:buFont typeface="+mj-lt"/>
              <a:buAutoNum type="arabicPeriod"/>
              <a:defRPr/>
            </a:pPr>
            <a:r>
              <a:rPr lang="ru-RU" sz="2400">
                <a:solidFill>
                  <a:prstClr val="black"/>
                </a:solidFill>
              </a:rPr>
              <a:t>Раздуваемая часть манжетки должна охватывать не менее 80% плеча</a:t>
            </a:r>
            <a:endParaRPr/>
          </a:p>
          <a:p>
            <a:pPr marL="342900" indent="-342900">
              <a:buFont typeface="+mj-lt"/>
              <a:buAutoNum type="arabicPeriod"/>
              <a:defRPr/>
            </a:pPr>
            <a:r>
              <a:rPr lang="ru-RU" sz="2400">
                <a:solidFill>
                  <a:prstClr val="black"/>
                </a:solidFill>
              </a:rPr>
              <a:t>Во время измерения никто не должен разговаривать</a:t>
            </a:r>
            <a:endParaRPr/>
          </a:p>
          <a:p>
            <a:pPr marL="342900" indent="-342900">
              <a:buFont typeface="+mj-lt"/>
              <a:buAutoNum type="arabicPeriod"/>
              <a:defRPr/>
            </a:pPr>
            <a:r>
              <a:rPr lang="ru-RU" sz="2400" b="1">
                <a:solidFill>
                  <a:srgbClr val="FF0000"/>
                </a:solidFill>
              </a:rPr>
              <a:t>Все вышеперечисленное верно</a:t>
            </a:r>
          </a:p>
        </p:txBody>
      </p:sp>
      <p:pic>
        <p:nvPicPr>
          <p:cNvPr id="6" name="Picture 2" descr="https://encrypted-tbn2.gstatic.com/images?q=tbn:ANd9GcQ1YqadKxzjsR4f9A8kKJfJMYqB4iyIY5_slbxItKsgljKyaTTHxw"/>
          <p:cNvPicPr>
            <a:picLocks noChangeAspect="1" noChangeArrowheads="1"/>
          </p:cNvPicPr>
          <p:nvPr/>
        </p:nvPicPr>
        <p:blipFill>
          <a:blip r:embed="rId2"/>
          <a:stretch/>
        </p:blipFill>
        <p:spPr bwMode="auto">
          <a:xfrm>
            <a:off x="6804248" y="4941168"/>
            <a:ext cx="2057400" cy="1533526"/>
          </a:xfrm>
          <a:prstGeom prst="rect">
            <a:avLst/>
          </a:prstGeom>
          <a:noFill/>
        </p:spPr>
      </p:pic>
      <p:sp>
        <p:nvSpPr>
          <p:cNvPr id="7" name="Прямоугольник 4"/>
          <p:cNvSpPr/>
          <p:nvPr/>
        </p:nvSpPr>
        <p:spPr bwMode="auto">
          <a:xfrm>
            <a:off x="537310" y="1412776"/>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a:spLocks noGrp="1" noChangeArrowheads="1"/>
          </p:cNvSpPr>
          <p:nvPr>
            <p:ph type="title"/>
          </p:nvPr>
        </p:nvSpPr>
        <p:spPr bwMode="auto">
          <a:xfrm>
            <a:off x="228600" y="76200"/>
            <a:ext cx="8458200" cy="832519"/>
          </a:xfrm>
        </p:spPr>
        <p:txBody>
          <a:bodyPr/>
          <a:lstStyle/>
          <a:p>
            <a:pPr>
              <a:defRPr/>
            </a:pPr>
            <a:r>
              <a:rPr lang="ru-RU" sz="3600" b="1">
                <a:solidFill>
                  <a:srgbClr val="C00000"/>
                </a:solidFill>
              </a:rPr>
              <a:t>Категории артериального давления</a:t>
            </a:r>
          </a:p>
        </p:txBody>
      </p:sp>
      <p:graphicFrame>
        <p:nvGraphicFramePr>
          <p:cNvPr id="5" name="Group 139"/>
          <p:cNvGraphicFramePr>
            <a:graphicFrameLocks noGrp="1"/>
          </p:cNvGraphicFramePr>
          <p:nvPr>
            <p:ph idx="1"/>
          </p:nvPr>
        </p:nvGraphicFramePr>
        <p:xfrm>
          <a:off x="197297" y="1196752"/>
          <a:ext cx="8839199" cy="5172966"/>
        </p:xfrm>
        <a:graphic>
          <a:graphicData uri="http://schemas.openxmlformats.org/drawingml/2006/table">
            <a:tbl>
              <a:tblPr/>
              <a:tblGrid>
                <a:gridCol w="2948447"/>
                <a:gridCol w="2362359"/>
                <a:gridCol w="836985"/>
                <a:gridCol w="2691407"/>
              </a:tblGrid>
              <a:tr h="450850">
                <a:tc>
                  <a:txBody>
                    <a:bodyPr/>
                    <a:lstStyle/>
                    <a:p>
                      <a:pPr marL="0" marR="0" lvl="0" indent="0" algn="l" defTabSz="914400">
                        <a:lnSpc>
                          <a:spcPct val="100000"/>
                        </a:lnSpc>
                        <a:spcBef>
                          <a:spcPts val="0"/>
                        </a:spcBef>
                        <a:spcAft>
                          <a:spcPts val="0"/>
                        </a:spcAft>
                        <a:buClrTx/>
                        <a:buSzTx/>
                        <a:buFontTx/>
                        <a:buNone/>
                        <a:defRPr/>
                      </a:pPr>
                      <a:r>
                        <a:rPr lang="ru-RU" sz="1800" b="1" i="0" u="none" strike="noStrike" cap="none">
                          <a:ln>
                            <a:noFill/>
                          </a:ln>
                          <a:solidFill>
                            <a:schemeClr val="tx1"/>
                          </a:solidFill>
                          <a:latin typeface="Arial"/>
                        </a:rPr>
                        <a:t>АД</a:t>
                      </a:r>
                      <a:endParaRPr/>
                    </a:p>
                  </a:txBody>
                  <a:tcPr>
                    <a:lnL w="28575" algn="ctr">
                      <a:solidFill>
                        <a:schemeClr val="tx1"/>
                      </a:solidFill>
                    </a:lnL>
                    <a:lnR w="12700" algn="ctr">
                      <a:solidFill>
                        <a:schemeClr val="tx1"/>
                      </a:solidFill>
                    </a:lnR>
                    <a:lnT w="28575" algn="ctr">
                      <a:solidFill>
                        <a:schemeClr val="tx1"/>
                      </a:solidFill>
                    </a:lnT>
                    <a:lnB w="12700" algn="ctr">
                      <a:solidFill>
                        <a:schemeClr val="tx1"/>
                      </a:solidFill>
                    </a:lnB>
                    <a:noFill/>
                  </a:tcPr>
                </a:tc>
                <a:tc>
                  <a:txBody>
                    <a:bodyPr/>
                    <a:lstStyle/>
                    <a:p>
                      <a:pPr marL="0" marR="0" lvl="0" indent="0" algn="ctr" defTabSz="914400">
                        <a:lnSpc>
                          <a:spcPct val="100000"/>
                        </a:lnSpc>
                        <a:spcBef>
                          <a:spcPts val="0"/>
                        </a:spcBef>
                        <a:spcAft>
                          <a:spcPts val="0"/>
                        </a:spcAft>
                        <a:buClrTx/>
                        <a:buSzTx/>
                        <a:buFontTx/>
                        <a:buNone/>
                        <a:defRPr/>
                      </a:pPr>
                      <a:r>
                        <a:rPr lang="ru-RU" sz="1800" b="1" i="0" u="none" strike="noStrike" cap="none">
                          <a:ln>
                            <a:noFill/>
                          </a:ln>
                          <a:solidFill>
                            <a:schemeClr val="tx1"/>
                          </a:solidFill>
                          <a:latin typeface="Arial"/>
                        </a:rPr>
                        <a:t>Систолическое АД </a:t>
                      </a:r>
                      <a:endParaRPr/>
                    </a:p>
                    <a:p>
                      <a:pPr marL="0" marR="0" lvl="0" indent="0" algn="ctr" defTabSz="914400">
                        <a:lnSpc>
                          <a:spcPct val="100000"/>
                        </a:lnSpc>
                        <a:spcBef>
                          <a:spcPts val="0"/>
                        </a:spcBef>
                        <a:spcAft>
                          <a:spcPts val="0"/>
                        </a:spcAft>
                        <a:buClrTx/>
                        <a:buSzTx/>
                        <a:buFontTx/>
                        <a:buNone/>
                        <a:defRPr/>
                      </a:pPr>
                      <a:r>
                        <a:rPr lang="ru-RU" sz="1800" b="1" i="0" u="none" strike="noStrike" cap="none">
                          <a:ln>
                            <a:noFill/>
                          </a:ln>
                          <a:solidFill>
                            <a:schemeClr val="tx1"/>
                          </a:solidFill>
                          <a:latin typeface="Arial"/>
                        </a:rPr>
                        <a:t>мм рт. ст. </a:t>
                      </a:r>
                      <a:endParaRPr/>
                    </a:p>
                  </a:txBody>
                  <a:tcPr>
                    <a:lnL w="12700" algn="ctr">
                      <a:solidFill>
                        <a:schemeClr val="tx1"/>
                      </a:solidFill>
                    </a:lnL>
                    <a:lnR w="12700" algn="ctr">
                      <a:solidFill>
                        <a:schemeClr val="tx1"/>
                      </a:solidFill>
                    </a:lnR>
                    <a:lnT w="28575" algn="ctr">
                      <a:solidFill>
                        <a:schemeClr val="tx1"/>
                      </a:solidFill>
                    </a:lnT>
                    <a:lnB w="12700" algn="ctr">
                      <a:solidFill>
                        <a:schemeClr val="tx1"/>
                      </a:solidFill>
                    </a:lnB>
                    <a:noFill/>
                  </a:tcPr>
                </a:tc>
                <a:tc>
                  <a:txBody>
                    <a:bodyPr/>
                    <a:lstStyle/>
                    <a:p>
                      <a:pPr>
                        <a:defRPr/>
                      </a:pPr>
                      <a:endParaRPr lang="ru-RU"/>
                    </a:p>
                  </a:txBody>
                  <a:tcPr>
                    <a:lnL w="12700" algn="ctr">
                      <a:solidFill>
                        <a:schemeClr val="tx1"/>
                      </a:solidFill>
                    </a:lnL>
                    <a:lnR w="12700" algn="ctr">
                      <a:solidFill>
                        <a:schemeClr val="tx1"/>
                      </a:solidFill>
                    </a:lnR>
                    <a:lnT w="28575" algn="ctr">
                      <a:solidFill>
                        <a:schemeClr val="tx1"/>
                      </a:solidFill>
                    </a:lnT>
                    <a:lnB w="12700" algn="ctr">
                      <a:solidFill>
                        <a:schemeClr val="tx1"/>
                      </a:solidFill>
                    </a:lnB>
                    <a:noFill/>
                  </a:tcPr>
                </a:tc>
                <a:tc>
                  <a:txBody>
                    <a:bodyPr/>
                    <a:lstStyle/>
                    <a:p>
                      <a:pPr marL="0" marR="0" lvl="0" indent="0" algn="ctr" defTabSz="914400">
                        <a:lnSpc>
                          <a:spcPct val="100000"/>
                        </a:lnSpc>
                        <a:spcBef>
                          <a:spcPts val="0"/>
                        </a:spcBef>
                        <a:spcAft>
                          <a:spcPts val="0"/>
                        </a:spcAft>
                        <a:buClrTx/>
                        <a:buSzTx/>
                        <a:buFontTx/>
                        <a:buNone/>
                        <a:defRPr/>
                      </a:pPr>
                      <a:r>
                        <a:rPr lang="ru-RU" sz="1800" b="1" i="0" u="none" strike="noStrike" cap="none">
                          <a:ln>
                            <a:noFill/>
                          </a:ln>
                          <a:solidFill>
                            <a:schemeClr val="tx1"/>
                          </a:solidFill>
                          <a:latin typeface="Arial"/>
                        </a:rPr>
                        <a:t>Диастолическое АД </a:t>
                      </a:r>
                      <a:endParaRPr/>
                    </a:p>
                    <a:p>
                      <a:pPr marL="0" marR="0" lvl="0" indent="0" algn="ctr" defTabSz="914400">
                        <a:lnSpc>
                          <a:spcPct val="100000"/>
                        </a:lnSpc>
                        <a:spcBef>
                          <a:spcPts val="0"/>
                        </a:spcBef>
                        <a:spcAft>
                          <a:spcPts val="0"/>
                        </a:spcAft>
                        <a:buClrTx/>
                        <a:buSzTx/>
                        <a:buFontTx/>
                        <a:buNone/>
                        <a:defRPr/>
                      </a:pPr>
                      <a:r>
                        <a:rPr lang="ru-RU" sz="1800" b="1" i="0" u="none" strike="noStrike" cap="none">
                          <a:ln>
                            <a:noFill/>
                          </a:ln>
                          <a:solidFill>
                            <a:schemeClr val="tx1"/>
                          </a:solidFill>
                          <a:latin typeface="Arial"/>
                        </a:rPr>
                        <a:t>мм рт. ст. </a:t>
                      </a:r>
                      <a:endParaRPr/>
                    </a:p>
                  </a:txBody>
                  <a:tcPr>
                    <a:lnL w="12700" algn="ctr">
                      <a:solidFill>
                        <a:schemeClr val="tx1"/>
                      </a:solidFill>
                    </a:lnL>
                    <a:lnR w="28575" algn="ctr">
                      <a:solidFill>
                        <a:schemeClr val="tx1"/>
                      </a:solidFill>
                    </a:lnR>
                    <a:lnT w="28575" algn="ctr">
                      <a:solidFill>
                        <a:schemeClr val="tx1"/>
                      </a:solidFill>
                    </a:lnT>
                    <a:lnB w="12700" algn="ctr">
                      <a:solidFill>
                        <a:schemeClr val="tx1"/>
                      </a:solidFill>
                    </a:lnB>
                    <a:noFill/>
                  </a:tcPr>
                </a:tc>
              </a:tr>
              <a:tr h="579438">
                <a:tc>
                  <a:txBody>
                    <a:bodyPr/>
                    <a:lstStyle/>
                    <a:p>
                      <a:pPr marL="0" marR="0" lvl="0" indent="0" algn="l"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Оптимальное</a:t>
                      </a:r>
                      <a:endParaRPr/>
                    </a:p>
                  </a:txBody>
                  <a:tcPr>
                    <a:lnL w="28575"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009900"/>
                        </a:gs>
                        <a:gs pos="100000">
                          <a:srgbClr val="00CC00"/>
                        </a:gs>
                      </a:gsLst>
                      <a:lin ang="5400000" scaled="1"/>
                    </a:gradFill>
                  </a:tcPr>
                </a:tc>
                <a:tc>
                  <a:txBody>
                    <a:bodyPr/>
                    <a:lstStyle/>
                    <a:p>
                      <a:pPr marL="0" marR="0" lvl="0" indent="0" algn="ctr"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&lt; 120</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009900"/>
                        </a:gs>
                        <a:gs pos="100000">
                          <a:srgbClr val="00CC00"/>
                        </a:gs>
                      </a:gsLst>
                      <a:lin ang="5400000" scaled="1"/>
                    </a:gradFill>
                  </a:tcPr>
                </a:tc>
                <a:tc>
                  <a:txBody>
                    <a:bodyPr/>
                    <a:lstStyle/>
                    <a:p>
                      <a:pPr algn="ctr">
                        <a:defRPr/>
                      </a:pPr>
                      <a:r>
                        <a:rPr lang="ru-RU" sz="1800" b="1" i="0" u="none" strike="noStrike" cap="none">
                          <a:ln>
                            <a:noFill/>
                          </a:ln>
                          <a:solidFill>
                            <a:schemeClr val="bg1"/>
                          </a:solidFill>
                          <a:latin typeface="Arial"/>
                        </a:rPr>
                        <a:t>и</a:t>
                      </a:r>
                      <a:endParaRPr lang="ru-RU"/>
                    </a:p>
                  </a:txBody>
                  <a:tcPr>
                    <a:lnL w="12700"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009900"/>
                        </a:gs>
                        <a:gs pos="100000">
                          <a:srgbClr val="00CC00"/>
                        </a:gs>
                      </a:gsLst>
                      <a:lin ang="5400000" scaled="1"/>
                    </a:gradFill>
                  </a:tcPr>
                </a:tc>
                <a:tc>
                  <a:txBody>
                    <a:bodyPr/>
                    <a:lstStyle/>
                    <a:p>
                      <a:pPr marL="0" marR="0" lvl="0" indent="0" algn="ctr"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&lt; 80</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gradFill rotWithShape="0">
                      <a:gsLst>
                        <a:gs pos="0">
                          <a:srgbClr val="009900"/>
                        </a:gs>
                        <a:gs pos="100000">
                          <a:srgbClr val="00CC00"/>
                        </a:gs>
                      </a:gsLst>
                      <a:lin ang="5400000" scaled="1"/>
                    </a:gradFill>
                  </a:tcPr>
                </a:tc>
              </a:tr>
              <a:tr h="450850">
                <a:tc>
                  <a:txBody>
                    <a:bodyPr/>
                    <a:lstStyle/>
                    <a:p>
                      <a:pPr marL="0" marR="0" lvl="0" indent="0" algn="l"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Нормальное</a:t>
                      </a:r>
                      <a:endParaRPr/>
                    </a:p>
                  </a:txBody>
                  <a:tcPr>
                    <a:lnL w="28575"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009900"/>
                        </a:gs>
                        <a:gs pos="100000">
                          <a:srgbClr val="00CC00"/>
                        </a:gs>
                      </a:gsLst>
                      <a:lin ang="5400000" scaled="1"/>
                    </a:gradFill>
                  </a:tcPr>
                </a:tc>
                <a:tc>
                  <a:txBody>
                    <a:bodyPr/>
                    <a:lstStyle/>
                    <a:p>
                      <a:pPr marL="0" marR="0" lvl="0" indent="0" algn="ctr"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120-129</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009900"/>
                        </a:gs>
                        <a:gs pos="100000">
                          <a:srgbClr val="00CC00"/>
                        </a:gs>
                      </a:gsLst>
                      <a:lin ang="5400000" scaled="1"/>
                    </a:gradFill>
                  </a:tcPr>
                </a:tc>
                <a:tc>
                  <a:txBody>
                    <a:bodyPr/>
                    <a:lstStyle/>
                    <a:p>
                      <a:pPr marL="0" marR="0" indent="0" algn="l"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и</a:t>
                      </a:r>
                      <a:r>
                        <a:rPr lang="en-US" sz="1800" b="1" i="0" u="none" strike="noStrike" cap="none">
                          <a:ln>
                            <a:noFill/>
                          </a:ln>
                          <a:solidFill>
                            <a:schemeClr val="bg1"/>
                          </a:solidFill>
                          <a:latin typeface="Arial"/>
                        </a:rPr>
                        <a:t>/</a:t>
                      </a:r>
                      <a:r>
                        <a:rPr lang="ru-RU" sz="1800" b="1" i="0" u="none" strike="noStrike" cap="none">
                          <a:ln>
                            <a:noFill/>
                          </a:ln>
                          <a:solidFill>
                            <a:schemeClr val="bg1"/>
                          </a:solidFill>
                          <a:latin typeface="Arial"/>
                        </a:rPr>
                        <a:t>или</a:t>
                      </a:r>
                      <a:endParaRPr lang="ru-RU"/>
                    </a:p>
                  </a:txBody>
                  <a:tcPr>
                    <a:lnL w="12700"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009900"/>
                        </a:gs>
                        <a:gs pos="100000">
                          <a:srgbClr val="00CC00"/>
                        </a:gs>
                      </a:gsLst>
                      <a:lin ang="5400000" scaled="1"/>
                    </a:gradFill>
                  </a:tcPr>
                </a:tc>
                <a:tc>
                  <a:txBody>
                    <a:bodyPr/>
                    <a:lstStyle/>
                    <a:p>
                      <a:pPr marL="0" marR="0" lvl="0" indent="0" algn="ctr"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80-84</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gradFill rotWithShape="0">
                      <a:gsLst>
                        <a:gs pos="0">
                          <a:srgbClr val="009900"/>
                        </a:gs>
                        <a:gs pos="100000">
                          <a:srgbClr val="00CC00"/>
                        </a:gs>
                      </a:gsLst>
                      <a:lin ang="5400000" scaled="1"/>
                    </a:gradFill>
                  </a:tcPr>
                </a:tc>
              </a:tr>
              <a:tr h="452438">
                <a:tc>
                  <a:txBody>
                    <a:bodyPr/>
                    <a:lstStyle/>
                    <a:p>
                      <a:pPr marL="0" marR="0" lvl="0" indent="0" algn="l" defTabSz="914400">
                        <a:lnSpc>
                          <a:spcPct val="100000"/>
                        </a:lnSpc>
                        <a:spcBef>
                          <a:spcPts val="0"/>
                        </a:spcBef>
                        <a:spcAft>
                          <a:spcPts val="0"/>
                        </a:spcAft>
                        <a:buClrTx/>
                        <a:buSzTx/>
                        <a:buFontTx/>
                        <a:buNone/>
                        <a:defRPr/>
                      </a:pPr>
                      <a:r>
                        <a:rPr lang="ru-RU" sz="1800" b="1" i="0" u="none" strike="noStrike" cap="none">
                          <a:ln>
                            <a:noFill/>
                          </a:ln>
                          <a:solidFill>
                            <a:schemeClr val="tx1"/>
                          </a:solidFill>
                          <a:latin typeface="Arial"/>
                        </a:rPr>
                        <a:t>Высокое нормальное</a:t>
                      </a:r>
                      <a:endParaRPr/>
                    </a:p>
                  </a:txBody>
                  <a:tcPr>
                    <a:lnL w="28575"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FCD904"/>
                        </a:gs>
                        <a:gs pos="100000">
                          <a:srgbClr val="FFFF66"/>
                        </a:gs>
                      </a:gsLst>
                      <a:lin ang="5400000" scaled="1"/>
                    </a:gradFill>
                  </a:tcPr>
                </a:tc>
                <a:tc>
                  <a:txBody>
                    <a:bodyPr/>
                    <a:lstStyle/>
                    <a:p>
                      <a:pPr marL="0" marR="0" lvl="0" indent="0" algn="ctr" defTabSz="914400">
                        <a:lnSpc>
                          <a:spcPct val="100000"/>
                        </a:lnSpc>
                        <a:spcBef>
                          <a:spcPts val="0"/>
                        </a:spcBef>
                        <a:spcAft>
                          <a:spcPts val="0"/>
                        </a:spcAft>
                        <a:buClrTx/>
                        <a:buSzTx/>
                        <a:buFontTx/>
                        <a:buNone/>
                        <a:defRPr/>
                      </a:pPr>
                      <a:r>
                        <a:rPr lang="ru-RU" sz="1800" b="1" i="0" u="none" strike="noStrike" cap="none">
                          <a:ln>
                            <a:noFill/>
                          </a:ln>
                          <a:solidFill>
                            <a:schemeClr val="tx1"/>
                          </a:solidFill>
                          <a:latin typeface="Arial"/>
                        </a:rPr>
                        <a:t>130 – 139</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FCD904"/>
                        </a:gs>
                        <a:gs pos="100000">
                          <a:srgbClr val="FFFF66"/>
                        </a:gs>
                      </a:gsLst>
                      <a:lin ang="5400000" scaled="1"/>
                    </a:gradFill>
                  </a:tcPr>
                </a:tc>
                <a:tc>
                  <a:txBody>
                    <a:bodyPr/>
                    <a:lstStyle/>
                    <a:p>
                      <a:pPr marL="0" marR="0" indent="0" algn="l" defTabSz="914400">
                        <a:lnSpc>
                          <a:spcPct val="100000"/>
                        </a:lnSpc>
                        <a:spcBef>
                          <a:spcPts val="0"/>
                        </a:spcBef>
                        <a:spcAft>
                          <a:spcPts val="0"/>
                        </a:spcAft>
                        <a:buClrTx/>
                        <a:buSzTx/>
                        <a:buFontTx/>
                        <a:buNone/>
                        <a:defRPr/>
                      </a:pPr>
                      <a:r>
                        <a:rPr lang="ru-RU" sz="1800" b="1" i="0" u="none" strike="noStrike" cap="none">
                          <a:ln>
                            <a:noFill/>
                          </a:ln>
                          <a:solidFill>
                            <a:schemeClr val="tx1"/>
                          </a:solidFill>
                          <a:latin typeface="Arial"/>
                        </a:rPr>
                        <a:t>и</a:t>
                      </a:r>
                      <a:r>
                        <a:rPr lang="en-US" sz="1800" b="1" i="0" u="none" strike="noStrike" cap="none">
                          <a:ln>
                            <a:noFill/>
                          </a:ln>
                          <a:solidFill>
                            <a:schemeClr val="tx1"/>
                          </a:solidFill>
                          <a:latin typeface="Arial"/>
                        </a:rPr>
                        <a:t>/</a:t>
                      </a:r>
                      <a:r>
                        <a:rPr lang="ru-RU" sz="1800" b="1" i="0" u="none" strike="noStrike" cap="none">
                          <a:ln>
                            <a:noFill/>
                          </a:ln>
                          <a:solidFill>
                            <a:schemeClr val="tx1"/>
                          </a:solidFill>
                          <a:latin typeface="Arial"/>
                        </a:rPr>
                        <a:t>или</a:t>
                      </a:r>
                      <a:endParaRPr lang="ru-RU"/>
                    </a:p>
                  </a:txBody>
                  <a:tcPr>
                    <a:lnL w="12700"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FCD904"/>
                        </a:gs>
                        <a:gs pos="100000">
                          <a:srgbClr val="FFFF66"/>
                        </a:gs>
                      </a:gsLst>
                      <a:lin ang="5400000" scaled="1"/>
                    </a:gradFill>
                  </a:tcPr>
                </a:tc>
                <a:tc>
                  <a:txBody>
                    <a:bodyPr/>
                    <a:lstStyle/>
                    <a:p>
                      <a:pPr marL="0" marR="0" lvl="0" indent="0" algn="ctr" defTabSz="914400">
                        <a:lnSpc>
                          <a:spcPct val="100000"/>
                        </a:lnSpc>
                        <a:spcBef>
                          <a:spcPts val="0"/>
                        </a:spcBef>
                        <a:spcAft>
                          <a:spcPts val="0"/>
                        </a:spcAft>
                        <a:buClrTx/>
                        <a:buSzTx/>
                        <a:buFontTx/>
                        <a:buNone/>
                        <a:defRPr/>
                      </a:pPr>
                      <a:r>
                        <a:rPr lang="ru-RU" sz="1800" b="1" i="0" u="none" strike="noStrike" cap="none">
                          <a:ln>
                            <a:noFill/>
                          </a:ln>
                          <a:solidFill>
                            <a:schemeClr val="tx1"/>
                          </a:solidFill>
                          <a:latin typeface="Arial"/>
                        </a:rPr>
                        <a:t>85 – 89</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gradFill rotWithShape="0">
                      <a:gsLst>
                        <a:gs pos="0">
                          <a:srgbClr val="FCD904"/>
                        </a:gs>
                        <a:gs pos="100000">
                          <a:srgbClr val="FFFF66"/>
                        </a:gs>
                      </a:gsLst>
                      <a:lin ang="5400000" scaled="1"/>
                    </a:gradFill>
                  </a:tcPr>
                </a:tc>
              </a:tr>
              <a:tr h="450850">
                <a:tc gridSpan="4">
                  <a:txBody>
                    <a:bodyPr/>
                    <a:lstStyle/>
                    <a:p>
                      <a:pPr marL="0" marR="0" lvl="0" indent="0" algn="ctr" defTabSz="914400">
                        <a:lnSpc>
                          <a:spcPct val="100000"/>
                        </a:lnSpc>
                        <a:spcBef>
                          <a:spcPts val="0"/>
                        </a:spcBef>
                        <a:spcAft>
                          <a:spcPts val="0"/>
                        </a:spcAft>
                        <a:buClrTx/>
                        <a:buSzTx/>
                        <a:buFontTx/>
                        <a:buNone/>
                        <a:defRPr/>
                      </a:pPr>
                      <a:r>
                        <a:rPr lang="ru-RU" sz="1800" b="1" i="1" u="none" strike="noStrike" cap="none">
                          <a:ln>
                            <a:noFill/>
                          </a:ln>
                          <a:solidFill>
                            <a:schemeClr val="tx1"/>
                          </a:solidFill>
                          <a:latin typeface="Arial"/>
                        </a:rPr>
                        <a:t>Артериальная гипертония</a:t>
                      </a:r>
                      <a:endParaRPr lang="ru-RU" sz="1800" b="0" i="1" u="none" strike="noStrike" cap="none">
                        <a:ln>
                          <a:noFill/>
                        </a:ln>
                        <a:solidFill>
                          <a:schemeClr val="tx1"/>
                        </a:solidFill>
                        <a:latin typeface="Arial"/>
                      </a:endParaRPr>
                    </a:p>
                  </a:txBody>
                  <a:tcPr>
                    <a:lnL w="28575" algn="ctr">
                      <a:solidFill>
                        <a:schemeClr val="tx1"/>
                      </a:solidFill>
                    </a:lnL>
                    <a:lnR w="28575" algn="ctr">
                      <a:solidFill>
                        <a:schemeClr val="tx1"/>
                      </a:solidFill>
                    </a:lnR>
                    <a:lnT w="12700" algn="ctr">
                      <a:solidFill>
                        <a:schemeClr val="tx1"/>
                      </a:solidFill>
                    </a:lnT>
                    <a:lnB w="12700" algn="ctr">
                      <a:solidFill>
                        <a:schemeClr val="tx1"/>
                      </a:solidFill>
                    </a:lnB>
                    <a:solidFill>
                      <a:schemeClr val="bg1"/>
                    </a:solidFill>
                  </a:tcPr>
                </a:tc>
                <a:tc hMerge="1">
                  <a:txBody>
                    <a:bodyPr/>
                    <a:lstStyle/>
                    <a:p>
                      <a:endParaRPr/>
                    </a:p>
                  </a:txBody>
                  <a:tcPr/>
                </a:tc>
                <a:tc hMerge="1">
                  <a:txBody>
                    <a:bodyPr/>
                    <a:lstStyle/>
                    <a:p>
                      <a:endParaRPr/>
                    </a:p>
                  </a:txBody>
                  <a:tcPr/>
                </a:tc>
                <a:tc hMerge="1">
                  <a:txBody>
                    <a:bodyPr/>
                    <a:lstStyle/>
                    <a:p>
                      <a:endParaRPr/>
                    </a:p>
                  </a:txBody>
                  <a:tcPr/>
                </a:tc>
              </a:tr>
              <a:tr h="452438">
                <a:tc>
                  <a:txBody>
                    <a:bodyPr/>
                    <a:lstStyle/>
                    <a:p>
                      <a:pPr marL="0" marR="0" lvl="0" indent="0" algn="l"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1 степень</a:t>
                      </a:r>
                      <a:endParaRPr/>
                    </a:p>
                  </a:txBody>
                  <a:tcPr>
                    <a:lnL w="28575"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CC3300"/>
                        </a:gs>
                        <a:gs pos="100000">
                          <a:srgbClr val="FF3300"/>
                        </a:gs>
                      </a:gsLst>
                      <a:lin ang="5400000" scaled="1"/>
                    </a:gradFill>
                  </a:tcPr>
                </a:tc>
                <a:tc>
                  <a:txBody>
                    <a:bodyPr/>
                    <a:lstStyle/>
                    <a:p>
                      <a:pPr marL="0" marR="0" lvl="0" indent="0" algn="ctr"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140 – 159</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CC3300"/>
                        </a:gs>
                        <a:gs pos="100000">
                          <a:srgbClr val="FF3300"/>
                        </a:gs>
                      </a:gsLst>
                      <a:lin ang="5400000" scaled="1"/>
                    </a:gradFill>
                  </a:tcPr>
                </a:tc>
                <a:tc>
                  <a:txBody>
                    <a:bodyPr/>
                    <a:lstStyle/>
                    <a:p>
                      <a:pPr marL="0" marR="0" indent="0" algn="l"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и</a:t>
                      </a:r>
                      <a:r>
                        <a:rPr lang="en-US" sz="1800" b="1" i="0" u="none" strike="noStrike" cap="none">
                          <a:ln>
                            <a:noFill/>
                          </a:ln>
                          <a:solidFill>
                            <a:schemeClr val="bg1"/>
                          </a:solidFill>
                          <a:latin typeface="Arial"/>
                        </a:rPr>
                        <a:t>/</a:t>
                      </a:r>
                      <a:r>
                        <a:rPr lang="ru-RU" sz="1800" b="1" i="0" u="none" strike="noStrike" cap="none">
                          <a:ln>
                            <a:noFill/>
                          </a:ln>
                          <a:solidFill>
                            <a:schemeClr val="bg1"/>
                          </a:solidFill>
                          <a:latin typeface="Arial"/>
                        </a:rPr>
                        <a:t>или</a:t>
                      </a:r>
                      <a:endParaRPr lang="ru-RU"/>
                    </a:p>
                  </a:txBody>
                  <a:tcPr>
                    <a:lnL w="12700"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CC3300"/>
                        </a:gs>
                        <a:gs pos="100000">
                          <a:srgbClr val="FF3300"/>
                        </a:gs>
                      </a:gsLst>
                      <a:lin ang="5400000" scaled="1"/>
                    </a:gradFill>
                  </a:tcPr>
                </a:tc>
                <a:tc>
                  <a:txBody>
                    <a:bodyPr/>
                    <a:lstStyle/>
                    <a:p>
                      <a:pPr marL="0" marR="0" lvl="0" indent="0" algn="ctr"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90 – 99</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gradFill rotWithShape="0">
                      <a:gsLst>
                        <a:gs pos="0">
                          <a:srgbClr val="CC3300"/>
                        </a:gs>
                        <a:gs pos="100000">
                          <a:srgbClr val="FF3300"/>
                        </a:gs>
                      </a:gsLst>
                      <a:lin ang="5400000" scaled="1"/>
                    </a:gradFill>
                  </a:tcPr>
                </a:tc>
              </a:tr>
              <a:tr h="450850">
                <a:tc>
                  <a:txBody>
                    <a:bodyPr/>
                    <a:lstStyle/>
                    <a:p>
                      <a:pPr marL="0" marR="0" lvl="0" indent="0" algn="l"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2 степень</a:t>
                      </a:r>
                      <a:endParaRPr/>
                    </a:p>
                  </a:txBody>
                  <a:tcPr>
                    <a:lnL w="28575"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CC3300"/>
                        </a:gs>
                        <a:gs pos="100000">
                          <a:srgbClr val="FF3300"/>
                        </a:gs>
                      </a:gsLst>
                      <a:lin ang="5400000" scaled="1"/>
                    </a:gradFill>
                  </a:tcPr>
                </a:tc>
                <a:tc>
                  <a:txBody>
                    <a:bodyPr/>
                    <a:lstStyle/>
                    <a:p>
                      <a:pPr marL="0" marR="0" lvl="0" indent="0" algn="ctr"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160 – 179</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CC3300"/>
                        </a:gs>
                        <a:gs pos="100000">
                          <a:srgbClr val="FF3300"/>
                        </a:gs>
                      </a:gsLst>
                      <a:lin ang="5400000" scaled="1"/>
                    </a:gradFill>
                  </a:tcPr>
                </a:tc>
                <a:tc>
                  <a:txBody>
                    <a:bodyPr/>
                    <a:lstStyle/>
                    <a:p>
                      <a:pPr marL="0" marR="0" indent="0" algn="l"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и</a:t>
                      </a:r>
                      <a:r>
                        <a:rPr lang="en-US" sz="1800" b="1" i="0" u="none" strike="noStrike" cap="none">
                          <a:ln>
                            <a:noFill/>
                          </a:ln>
                          <a:solidFill>
                            <a:schemeClr val="bg1"/>
                          </a:solidFill>
                          <a:latin typeface="Arial"/>
                        </a:rPr>
                        <a:t>/</a:t>
                      </a:r>
                      <a:r>
                        <a:rPr lang="ru-RU" sz="1800" b="1" i="0" u="none" strike="noStrike" cap="none">
                          <a:ln>
                            <a:noFill/>
                          </a:ln>
                          <a:solidFill>
                            <a:schemeClr val="bg1"/>
                          </a:solidFill>
                          <a:latin typeface="Arial"/>
                        </a:rPr>
                        <a:t>или</a:t>
                      </a:r>
                      <a:endParaRPr lang="ru-RU"/>
                    </a:p>
                  </a:txBody>
                  <a:tcPr>
                    <a:lnL w="12700"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CC3300"/>
                        </a:gs>
                        <a:gs pos="100000">
                          <a:srgbClr val="FF3300"/>
                        </a:gs>
                      </a:gsLst>
                      <a:lin ang="5400000" scaled="1"/>
                    </a:gradFill>
                  </a:tcPr>
                </a:tc>
                <a:tc>
                  <a:txBody>
                    <a:bodyPr/>
                    <a:lstStyle/>
                    <a:p>
                      <a:pPr marL="0" marR="0" lvl="0" indent="0" algn="ctr"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100 – 109</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gradFill rotWithShape="0">
                      <a:gsLst>
                        <a:gs pos="0">
                          <a:srgbClr val="CC3300"/>
                        </a:gs>
                        <a:gs pos="100000">
                          <a:srgbClr val="FF3300"/>
                        </a:gs>
                      </a:gsLst>
                      <a:lin ang="5400000" scaled="1"/>
                    </a:gradFill>
                  </a:tcPr>
                </a:tc>
              </a:tr>
              <a:tr h="452438">
                <a:tc>
                  <a:txBody>
                    <a:bodyPr/>
                    <a:lstStyle/>
                    <a:p>
                      <a:pPr marL="0" marR="0" lvl="0" indent="0" algn="l"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3 степень</a:t>
                      </a:r>
                      <a:endParaRPr/>
                    </a:p>
                  </a:txBody>
                  <a:tcPr>
                    <a:lnL w="28575"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CC3300"/>
                        </a:gs>
                        <a:gs pos="100000">
                          <a:srgbClr val="FF3300"/>
                        </a:gs>
                      </a:gsLst>
                      <a:lin ang="5400000" scaled="1"/>
                    </a:gradFill>
                  </a:tcPr>
                </a:tc>
                <a:tc>
                  <a:txBody>
                    <a:bodyPr/>
                    <a:lstStyle/>
                    <a:p>
                      <a:pPr marL="0" marR="0" lvl="0" indent="0" algn="ctr" defTabSz="914400">
                        <a:lnSpc>
                          <a:spcPct val="100000"/>
                        </a:lnSpc>
                        <a:spcBef>
                          <a:spcPts val="0"/>
                        </a:spcBef>
                        <a:spcAft>
                          <a:spcPts val="0"/>
                        </a:spcAft>
                        <a:buClrTx/>
                        <a:buSzTx/>
                        <a:buFontTx/>
                        <a:buNone/>
                        <a:defRPr/>
                      </a:pPr>
                      <a:r>
                        <a:rPr lang="ru-RU" sz="1800" b="1" i="0" u="sng" strike="noStrike" cap="none">
                          <a:ln>
                            <a:noFill/>
                          </a:ln>
                          <a:solidFill>
                            <a:schemeClr val="bg1"/>
                          </a:solidFill>
                          <a:latin typeface="Arial"/>
                        </a:rPr>
                        <a:t>&gt;</a:t>
                      </a:r>
                      <a:r>
                        <a:rPr lang="ru-RU" sz="1800" b="1" i="0" u="none" strike="noStrike" cap="none">
                          <a:ln>
                            <a:noFill/>
                          </a:ln>
                          <a:solidFill>
                            <a:schemeClr val="bg1"/>
                          </a:solidFill>
                          <a:latin typeface="Arial"/>
                        </a:rPr>
                        <a:t> 180</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CC3300"/>
                        </a:gs>
                        <a:gs pos="100000">
                          <a:srgbClr val="FF3300"/>
                        </a:gs>
                      </a:gsLst>
                      <a:lin ang="5400000" scaled="1"/>
                    </a:gradFill>
                  </a:tcPr>
                </a:tc>
                <a:tc>
                  <a:txBody>
                    <a:bodyPr/>
                    <a:lstStyle/>
                    <a:p>
                      <a:pPr marL="0" marR="0" indent="0" algn="l"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и</a:t>
                      </a:r>
                      <a:r>
                        <a:rPr lang="en-US" sz="1800" b="1" i="0" u="none" strike="noStrike" cap="none">
                          <a:ln>
                            <a:noFill/>
                          </a:ln>
                          <a:solidFill>
                            <a:schemeClr val="bg1"/>
                          </a:solidFill>
                          <a:latin typeface="Arial"/>
                        </a:rPr>
                        <a:t>/</a:t>
                      </a:r>
                      <a:r>
                        <a:rPr lang="ru-RU" sz="1800" b="1" i="0" u="none" strike="noStrike" cap="none">
                          <a:ln>
                            <a:noFill/>
                          </a:ln>
                          <a:solidFill>
                            <a:schemeClr val="bg1"/>
                          </a:solidFill>
                          <a:latin typeface="Arial"/>
                        </a:rPr>
                        <a:t>или</a:t>
                      </a:r>
                      <a:endParaRPr lang="ru-RU"/>
                    </a:p>
                  </a:txBody>
                  <a:tcPr>
                    <a:lnL w="12700" algn="ctr">
                      <a:solidFill>
                        <a:schemeClr val="tx1"/>
                      </a:solidFill>
                    </a:lnL>
                    <a:lnR w="12700" algn="ctr">
                      <a:solidFill>
                        <a:schemeClr val="tx1"/>
                      </a:solidFill>
                    </a:lnR>
                    <a:lnT w="12700" algn="ctr">
                      <a:solidFill>
                        <a:schemeClr val="tx1"/>
                      </a:solidFill>
                    </a:lnT>
                    <a:lnB w="12700" algn="ctr">
                      <a:solidFill>
                        <a:schemeClr val="tx1"/>
                      </a:solidFill>
                    </a:lnB>
                    <a:gradFill rotWithShape="0">
                      <a:gsLst>
                        <a:gs pos="0">
                          <a:srgbClr val="CC3300"/>
                        </a:gs>
                        <a:gs pos="100000">
                          <a:srgbClr val="FF3300"/>
                        </a:gs>
                      </a:gsLst>
                      <a:lin ang="5400000" scaled="1"/>
                    </a:gradFill>
                  </a:tcPr>
                </a:tc>
                <a:tc>
                  <a:txBody>
                    <a:bodyPr/>
                    <a:lstStyle/>
                    <a:p>
                      <a:pPr marL="0" marR="0" lvl="0" indent="0" algn="ctr" defTabSz="914400">
                        <a:lnSpc>
                          <a:spcPct val="100000"/>
                        </a:lnSpc>
                        <a:spcBef>
                          <a:spcPts val="0"/>
                        </a:spcBef>
                        <a:spcAft>
                          <a:spcPts val="0"/>
                        </a:spcAft>
                        <a:buClrTx/>
                        <a:buSzTx/>
                        <a:buFontTx/>
                        <a:buNone/>
                        <a:defRPr/>
                      </a:pPr>
                      <a:r>
                        <a:rPr lang="ru-RU" sz="1800" b="1" i="0" u="sng" strike="noStrike" cap="none">
                          <a:ln>
                            <a:noFill/>
                          </a:ln>
                          <a:solidFill>
                            <a:schemeClr val="bg1"/>
                          </a:solidFill>
                          <a:latin typeface="Arial"/>
                        </a:rPr>
                        <a:t>&gt;</a:t>
                      </a:r>
                      <a:r>
                        <a:rPr lang="ru-RU" sz="1800" b="1" i="0" u="none" strike="noStrike" cap="none">
                          <a:ln>
                            <a:noFill/>
                          </a:ln>
                          <a:solidFill>
                            <a:schemeClr val="bg1"/>
                          </a:solidFill>
                          <a:latin typeface="Arial"/>
                        </a:rPr>
                        <a:t> 110</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gradFill rotWithShape="0">
                      <a:gsLst>
                        <a:gs pos="0">
                          <a:srgbClr val="CC3300"/>
                        </a:gs>
                        <a:gs pos="100000">
                          <a:srgbClr val="FF3300"/>
                        </a:gs>
                      </a:gsLst>
                      <a:lin ang="5400000" scaled="1"/>
                    </a:gradFill>
                  </a:tcPr>
                </a:tc>
              </a:tr>
              <a:tr h="450850">
                <a:tc>
                  <a:txBody>
                    <a:bodyPr/>
                    <a:lstStyle/>
                    <a:p>
                      <a:pPr marL="0" marR="0" lvl="0" indent="0" algn="l"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Изолированная систолическая артериальная гипертония (ИСАГ)*</a:t>
                      </a:r>
                      <a:endParaRPr/>
                    </a:p>
                  </a:txBody>
                  <a:tcPr>
                    <a:lnL w="28575" algn="ctr">
                      <a:solidFill>
                        <a:schemeClr val="tx1"/>
                      </a:solidFill>
                    </a:lnL>
                    <a:lnR w="12700" algn="ctr">
                      <a:solidFill>
                        <a:schemeClr val="tx1"/>
                      </a:solidFill>
                    </a:lnR>
                    <a:lnT w="12700" algn="ctr">
                      <a:solidFill>
                        <a:schemeClr val="tx1"/>
                      </a:solidFill>
                    </a:lnT>
                    <a:lnB w="28575" algn="ctr">
                      <a:solidFill>
                        <a:schemeClr val="tx1"/>
                      </a:solidFill>
                    </a:lnB>
                    <a:gradFill rotWithShape="0">
                      <a:gsLst>
                        <a:gs pos="0">
                          <a:srgbClr val="CC3300"/>
                        </a:gs>
                        <a:gs pos="100000">
                          <a:srgbClr val="FF3300"/>
                        </a:gs>
                      </a:gsLst>
                      <a:lin ang="5400000" scaled="1"/>
                    </a:gradFill>
                  </a:tcPr>
                </a:tc>
                <a:tc>
                  <a:txBody>
                    <a:bodyPr/>
                    <a:lstStyle/>
                    <a:p>
                      <a:pPr marL="0" marR="0" lvl="0" indent="0" algn="ctr" defTabSz="914400">
                        <a:lnSpc>
                          <a:spcPct val="100000"/>
                        </a:lnSpc>
                        <a:spcBef>
                          <a:spcPts val="0"/>
                        </a:spcBef>
                        <a:spcAft>
                          <a:spcPts val="0"/>
                        </a:spcAft>
                        <a:buClrTx/>
                        <a:buSzTx/>
                        <a:buFontTx/>
                        <a:buNone/>
                        <a:defRPr/>
                      </a:pPr>
                      <a:endParaRPr lang="ru-RU" sz="1800" b="1" i="0" u="sng" strike="noStrike" cap="none">
                        <a:ln>
                          <a:noFill/>
                        </a:ln>
                        <a:solidFill>
                          <a:schemeClr val="bg1"/>
                        </a:solidFill>
                        <a:latin typeface="Arial"/>
                      </a:endParaRPr>
                    </a:p>
                    <a:p>
                      <a:pPr marL="0" marR="0" lvl="0" indent="0" algn="ctr" defTabSz="914400">
                        <a:lnSpc>
                          <a:spcPct val="100000"/>
                        </a:lnSpc>
                        <a:spcBef>
                          <a:spcPts val="0"/>
                        </a:spcBef>
                        <a:spcAft>
                          <a:spcPts val="0"/>
                        </a:spcAft>
                        <a:buClrTx/>
                        <a:buSzTx/>
                        <a:buFontTx/>
                        <a:buNone/>
                        <a:defRPr/>
                      </a:pPr>
                      <a:r>
                        <a:rPr lang="ru-RU" sz="1800" b="1" i="0" u="sng" strike="noStrike" cap="none">
                          <a:ln>
                            <a:noFill/>
                          </a:ln>
                          <a:solidFill>
                            <a:schemeClr val="bg1"/>
                          </a:solidFill>
                          <a:latin typeface="Arial"/>
                        </a:rPr>
                        <a:t>&gt;</a:t>
                      </a:r>
                      <a:r>
                        <a:rPr lang="ru-RU" sz="1800" b="1" i="0" u="none" strike="noStrike" cap="none">
                          <a:ln>
                            <a:noFill/>
                          </a:ln>
                          <a:solidFill>
                            <a:schemeClr val="bg1"/>
                          </a:solidFill>
                          <a:latin typeface="Arial"/>
                        </a:rPr>
                        <a:t> 140</a:t>
                      </a:r>
                      <a:endParaRPr/>
                    </a:p>
                  </a:txBody>
                  <a:tcPr>
                    <a:lnL w="12700" algn="ctr">
                      <a:solidFill>
                        <a:schemeClr val="tx1"/>
                      </a:solidFill>
                    </a:lnL>
                    <a:lnR w="12700" algn="ctr">
                      <a:solidFill>
                        <a:schemeClr val="tx1"/>
                      </a:solidFill>
                    </a:lnR>
                    <a:lnT w="12700" algn="ctr">
                      <a:solidFill>
                        <a:schemeClr val="tx1"/>
                      </a:solidFill>
                    </a:lnT>
                    <a:lnB w="28575" algn="ctr">
                      <a:solidFill>
                        <a:schemeClr val="tx1"/>
                      </a:solidFill>
                    </a:lnB>
                    <a:gradFill rotWithShape="0">
                      <a:gsLst>
                        <a:gs pos="0">
                          <a:srgbClr val="CC3300"/>
                        </a:gs>
                        <a:gs pos="100000">
                          <a:srgbClr val="FF3300"/>
                        </a:gs>
                      </a:gsLst>
                      <a:lin ang="5400000" scaled="1"/>
                    </a:gradFill>
                  </a:tcPr>
                </a:tc>
                <a:tc>
                  <a:txBody>
                    <a:bodyPr/>
                    <a:lstStyle/>
                    <a:p>
                      <a:pPr marL="0" marR="0" indent="0" algn="ctr" defTabSz="914400">
                        <a:lnSpc>
                          <a:spcPct val="100000"/>
                        </a:lnSpc>
                        <a:spcBef>
                          <a:spcPts val="0"/>
                        </a:spcBef>
                        <a:spcAft>
                          <a:spcPts val="0"/>
                        </a:spcAft>
                        <a:buClrTx/>
                        <a:buSzTx/>
                        <a:buFontTx/>
                        <a:buNone/>
                        <a:defRPr/>
                      </a:pPr>
                      <a:endParaRPr lang="ru-RU" sz="1800" b="1" i="0" u="none" strike="noStrike" cap="none">
                        <a:ln>
                          <a:noFill/>
                        </a:ln>
                        <a:solidFill>
                          <a:schemeClr val="bg1"/>
                        </a:solidFill>
                        <a:latin typeface="Arial"/>
                      </a:endParaRPr>
                    </a:p>
                    <a:p>
                      <a:pPr marL="0" marR="0" indent="0" algn="ctr"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и</a:t>
                      </a:r>
                      <a:endParaRPr lang="ru-RU"/>
                    </a:p>
                  </a:txBody>
                  <a:tcPr>
                    <a:lnL w="12700" algn="ctr">
                      <a:solidFill>
                        <a:schemeClr val="tx1"/>
                      </a:solidFill>
                    </a:lnL>
                    <a:lnR w="12700" algn="ctr">
                      <a:solidFill>
                        <a:schemeClr val="tx1"/>
                      </a:solidFill>
                    </a:lnR>
                    <a:lnT w="12700" algn="ctr">
                      <a:solidFill>
                        <a:schemeClr val="tx1"/>
                      </a:solidFill>
                    </a:lnT>
                    <a:lnB w="28575" algn="ctr">
                      <a:solidFill>
                        <a:schemeClr val="tx1"/>
                      </a:solidFill>
                    </a:lnB>
                    <a:gradFill rotWithShape="0">
                      <a:gsLst>
                        <a:gs pos="0">
                          <a:srgbClr val="CC3300"/>
                        </a:gs>
                        <a:gs pos="100000">
                          <a:srgbClr val="FF3300"/>
                        </a:gs>
                      </a:gsLst>
                      <a:lin ang="5400000" scaled="1"/>
                    </a:gradFill>
                  </a:tcPr>
                </a:tc>
                <a:tc>
                  <a:txBody>
                    <a:bodyPr/>
                    <a:lstStyle/>
                    <a:p>
                      <a:pPr marL="0" marR="0" lvl="0" indent="0" algn="ctr" defTabSz="914400">
                        <a:lnSpc>
                          <a:spcPct val="100000"/>
                        </a:lnSpc>
                        <a:spcBef>
                          <a:spcPts val="0"/>
                        </a:spcBef>
                        <a:spcAft>
                          <a:spcPts val="0"/>
                        </a:spcAft>
                        <a:buClrTx/>
                        <a:buSzTx/>
                        <a:buFontTx/>
                        <a:buNone/>
                        <a:defRPr/>
                      </a:pPr>
                      <a:endParaRPr lang="ru-RU" sz="1800" b="1" i="0" u="none" strike="noStrike" cap="none">
                        <a:ln>
                          <a:noFill/>
                        </a:ln>
                        <a:solidFill>
                          <a:schemeClr val="bg1"/>
                        </a:solidFill>
                        <a:latin typeface="Arial"/>
                      </a:endParaRPr>
                    </a:p>
                    <a:p>
                      <a:pPr marL="0" marR="0" lvl="0" indent="0" algn="ctr" defTabSz="914400">
                        <a:lnSpc>
                          <a:spcPct val="100000"/>
                        </a:lnSpc>
                        <a:spcBef>
                          <a:spcPts val="0"/>
                        </a:spcBef>
                        <a:spcAft>
                          <a:spcPts val="0"/>
                        </a:spcAft>
                        <a:buClrTx/>
                        <a:buSzTx/>
                        <a:buFontTx/>
                        <a:buNone/>
                        <a:defRPr/>
                      </a:pPr>
                      <a:r>
                        <a:rPr lang="ru-RU" sz="1800" b="1" i="0" u="none" strike="noStrike" cap="none">
                          <a:ln>
                            <a:noFill/>
                          </a:ln>
                          <a:solidFill>
                            <a:schemeClr val="bg1"/>
                          </a:solidFill>
                          <a:latin typeface="Arial"/>
                        </a:rPr>
                        <a:t>&lt; 90</a:t>
                      </a:r>
                      <a:endParaRPr/>
                    </a:p>
                  </a:txBody>
                  <a:tcPr>
                    <a:lnL w="12700" algn="ctr">
                      <a:solidFill>
                        <a:schemeClr val="tx1"/>
                      </a:solidFill>
                    </a:lnL>
                    <a:lnR w="28575" algn="ctr">
                      <a:solidFill>
                        <a:schemeClr val="tx1"/>
                      </a:solidFill>
                    </a:lnR>
                    <a:lnT w="12700" algn="ctr">
                      <a:solidFill>
                        <a:schemeClr val="tx1"/>
                      </a:solidFill>
                    </a:lnT>
                    <a:lnB w="28575" algn="ctr">
                      <a:solidFill>
                        <a:schemeClr val="tx1"/>
                      </a:solidFill>
                    </a:lnB>
                    <a:gradFill rotWithShape="0">
                      <a:gsLst>
                        <a:gs pos="0">
                          <a:srgbClr val="CC3300"/>
                        </a:gs>
                        <a:gs pos="100000">
                          <a:srgbClr val="FF3300"/>
                        </a:gs>
                      </a:gsLst>
                      <a:lin ang="5400000" scaled="1"/>
                    </a:gradFill>
                  </a:tcPr>
                </a:tc>
              </a:tr>
            </a:tbl>
          </a:graphicData>
        </a:graphic>
      </p:graphicFrame>
      <p:sp>
        <p:nvSpPr>
          <p:cNvPr id="6" name="Прямоугольник 4"/>
          <p:cNvSpPr/>
          <p:nvPr/>
        </p:nvSpPr>
        <p:spPr bwMode="auto">
          <a:xfrm>
            <a:off x="0" y="908720"/>
            <a:ext cx="9144000" cy="457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
        <p:nvSpPr>
          <p:cNvPr id="7" name="TextBox 5"/>
          <p:cNvSpPr>
            <a:spLocks/>
          </p:cNvSpPr>
          <p:nvPr/>
        </p:nvSpPr>
        <p:spPr bwMode="auto">
          <a:xfrm>
            <a:off x="1475656" y="6372036"/>
            <a:ext cx="7559505" cy="369332"/>
          </a:xfrm>
          <a:prstGeom prst="rect">
            <a:avLst/>
          </a:prstGeom>
          <a:noFill/>
        </p:spPr>
        <p:txBody>
          <a:bodyPr wrap="none" rtlCol="0">
            <a:spAutoFit/>
          </a:bodyPr>
          <a:lstStyle/>
          <a:p>
            <a:pPr>
              <a:defRPr/>
            </a:pPr>
            <a:r>
              <a:rPr lang="ru-RU"/>
              <a:t>*ИСАГ классифицируется на 1, 2, 3 степени по уровню систолического АД</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467544" y="116632"/>
            <a:ext cx="8208912" cy="792087"/>
          </a:xfrm>
        </p:spPr>
        <p:txBody>
          <a:bodyPr>
            <a:normAutofit/>
          </a:bodyPr>
          <a:lstStyle/>
          <a:p>
            <a:pPr>
              <a:defRPr/>
            </a:pPr>
            <a:r>
              <a:rPr lang="ru-RU" sz="2800" b="1">
                <a:solidFill>
                  <a:srgbClr val="C00000"/>
                </a:solidFill>
              </a:rPr>
              <a:t>Ишемический инсульт</a:t>
            </a:r>
          </a:p>
        </p:txBody>
      </p:sp>
      <p:sp>
        <p:nvSpPr>
          <p:cNvPr id="5" name="TextBox 2"/>
          <p:cNvSpPr>
            <a:spLocks/>
          </p:cNvSpPr>
          <p:nvPr/>
        </p:nvSpPr>
        <p:spPr bwMode="auto">
          <a:xfrm>
            <a:off x="673988" y="1124744"/>
            <a:ext cx="8008128" cy="3046988"/>
          </a:xfrm>
          <a:prstGeom prst="rect">
            <a:avLst/>
          </a:prstGeom>
          <a:noFill/>
        </p:spPr>
        <p:txBody>
          <a:bodyPr wrap="square" rtlCol="0">
            <a:spAutoFit/>
          </a:bodyPr>
          <a:lstStyle/>
          <a:p>
            <a:pPr>
              <a:defRPr/>
            </a:pPr>
            <a:r>
              <a:rPr lang="ru-RU" sz="2400" b="1">
                <a:solidFill>
                  <a:srgbClr val="4BACC6">
                    <a:lumMod val="50000"/>
                  </a:srgbClr>
                </a:solidFill>
              </a:rPr>
              <a:t>Ишемический инсульт  </a:t>
            </a:r>
            <a:r>
              <a:rPr lang="ru-RU" sz="2400" b="1">
                <a:solidFill>
                  <a:schemeClr val="accent5">
                    <a:lumMod val="50000"/>
                  </a:schemeClr>
                </a:solidFill>
              </a:rPr>
              <a:t>(от греческих слов "ише" – задерживаю и "гемо" – кровь) развивается, если в одной из мозговых артерий прекращается кровоток, например, при ее закупорке тромбом</a:t>
            </a:r>
            <a:r>
              <a:rPr lang="ru-RU" sz="2400" b="1">
                <a:solidFill>
                  <a:schemeClr val="accent5">
                    <a:lumMod val="50000"/>
                  </a:schemeClr>
                </a:solidFill>
                <a:ea typeface="Calibri"/>
                <a:cs typeface="Times New Roman"/>
              </a:rPr>
              <a:t> </a:t>
            </a:r>
            <a:endParaRPr/>
          </a:p>
          <a:p>
            <a:pPr>
              <a:defRPr/>
            </a:pPr>
            <a:endParaRPr lang="ru-RU" sz="2400" b="1">
              <a:solidFill>
                <a:schemeClr val="accent5">
                  <a:lumMod val="50000"/>
                </a:schemeClr>
              </a:solidFill>
              <a:ea typeface="Calibri"/>
              <a:cs typeface="Times New Roman"/>
            </a:endParaRPr>
          </a:p>
          <a:p>
            <a:pPr>
              <a:defRPr/>
            </a:pPr>
            <a:r>
              <a:rPr lang="ru-RU" sz="2400" b="1">
                <a:solidFill>
                  <a:schemeClr val="accent5">
                    <a:lumMod val="50000"/>
                  </a:schemeClr>
                </a:solidFill>
              </a:rPr>
              <a:t>Это наиболее частый вариант инсульта</a:t>
            </a:r>
          </a:p>
          <a:p>
            <a:pPr algn="just">
              <a:defRPr/>
            </a:pPr>
            <a:endParaRPr lang="ru-RU" sz="2400" b="1">
              <a:solidFill>
                <a:srgbClr val="4BACC6">
                  <a:lumMod val="50000"/>
                </a:srgbClr>
              </a:solidFill>
            </a:endParaRPr>
          </a:p>
          <a:p>
            <a:pPr algn="just">
              <a:defRPr/>
            </a:pPr>
            <a:endParaRPr lang="ru-RU" sz="2400">
              <a:solidFill>
                <a:srgbClr val="4BACC6">
                  <a:lumMod val="50000"/>
                </a:srgbClr>
              </a:solidFill>
            </a:endParaRPr>
          </a:p>
        </p:txBody>
      </p:sp>
      <p:sp>
        <p:nvSpPr>
          <p:cNvPr id="6" name="Прямоугольник 7"/>
          <p:cNvSpPr/>
          <p:nvPr/>
        </p:nvSpPr>
        <p:spPr bwMode="auto">
          <a:xfrm>
            <a:off x="596320" y="980728"/>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pic>
        <p:nvPicPr>
          <p:cNvPr id="7" name="Picture 3"/>
          <p:cNvPicPr>
            <a:picLocks noChangeAspect="1" noChangeArrowheads="1"/>
          </p:cNvPicPr>
          <p:nvPr/>
        </p:nvPicPr>
        <p:blipFill>
          <a:blip r:embed="rId2"/>
          <a:stretch/>
        </p:blipFill>
        <p:spPr bwMode="auto">
          <a:xfrm>
            <a:off x="1324020" y="3573016"/>
            <a:ext cx="6552728" cy="27045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3"/>
          <p:cNvSpPr>
            <a:spLocks noGrp="1"/>
          </p:cNvSpPr>
          <p:nvPr>
            <p:ph type="title"/>
          </p:nvPr>
        </p:nvSpPr>
        <p:spPr bwMode="auto">
          <a:xfrm>
            <a:off x="0" y="0"/>
            <a:ext cx="9144000" cy="1268760"/>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a:normAutofit/>
          </a:bodyPr>
          <a:lstStyle/>
          <a:p>
            <a:pPr>
              <a:defRPr/>
            </a:pPr>
            <a:r>
              <a:rPr lang="ru-RU" sz="2800" b="1">
                <a:solidFill>
                  <a:schemeClr val="bg1"/>
                </a:solidFill>
              </a:rPr>
              <a:t>К какому уровню артериального давления нужно стремиться больным с артериальной гипертонией? </a:t>
            </a:r>
          </a:p>
        </p:txBody>
      </p:sp>
      <p:sp>
        <p:nvSpPr>
          <p:cNvPr id="5" name="Содержимое 4"/>
          <p:cNvSpPr>
            <a:spLocks noGrp="1"/>
          </p:cNvSpPr>
          <p:nvPr>
            <p:ph idx="1"/>
          </p:nvPr>
        </p:nvSpPr>
        <p:spPr bwMode="auto">
          <a:xfrm>
            <a:off x="323528" y="1916833"/>
            <a:ext cx="8496944" cy="2952328"/>
          </a:xfrm>
        </p:spPr>
        <p:txBody>
          <a:bodyPr/>
          <a:lstStyle/>
          <a:p>
            <a:pPr marL="0" indent="0">
              <a:buNone/>
              <a:defRPr/>
            </a:pPr>
            <a:r>
              <a:rPr lang="ru-RU">
                <a:solidFill>
                  <a:srgbClr val="C00000"/>
                </a:solidFill>
              </a:rPr>
              <a:t>1</a:t>
            </a:r>
            <a:r>
              <a:rPr lang="ru-RU"/>
              <a:t>. ≤ 140/90 мм рт. ст.</a:t>
            </a:r>
            <a:endParaRPr/>
          </a:p>
          <a:p>
            <a:pPr marL="0" indent="0">
              <a:buNone/>
              <a:defRPr/>
            </a:pPr>
            <a:r>
              <a:rPr lang="ru-RU">
                <a:solidFill>
                  <a:srgbClr val="C00000"/>
                </a:solidFill>
              </a:rPr>
              <a:t>2</a:t>
            </a:r>
            <a:r>
              <a:rPr lang="ru-RU"/>
              <a:t>. ≤ 140/85 мм рт. ст.</a:t>
            </a:r>
            <a:endParaRPr/>
          </a:p>
          <a:p>
            <a:pPr marL="0" indent="0">
              <a:buNone/>
              <a:defRPr/>
            </a:pPr>
            <a:r>
              <a:rPr lang="ru-RU">
                <a:solidFill>
                  <a:srgbClr val="C00000"/>
                </a:solidFill>
              </a:rPr>
              <a:t>3</a:t>
            </a:r>
            <a:r>
              <a:rPr lang="ru-RU"/>
              <a:t>. ≤ 120/80 мм рт. ст.</a:t>
            </a:r>
            <a:endParaRPr/>
          </a:p>
          <a:p>
            <a:pPr marL="0" indent="0">
              <a:buNone/>
              <a:defRPr/>
            </a:pPr>
            <a:r>
              <a:rPr lang="ru-RU">
                <a:solidFill>
                  <a:srgbClr val="C00000"/>
                </a:solidFill>
              </a:rPr>
              <a:t>4</a:t>
            </a:r>
            <a:r>
              <a:rPr lang="ru-RU"/>
              <a:t>. Ориентироваться по самочувствию человека</a:t>
            </a:r>
          </a:p>
        </p:txBody>
      </p:sp>
      <p:pic>
        <p:nvPicPr>
          <p:cNvPr id="6" name="Picture 2" descr="C:\Documents and Settings\Admin\Рабочий стол\картинки\для школы картинки\давление.jpg"/>
          <p:cNvPicPr>
            <a:picLocks noChangeAspect="1" noChangeArrowheads="1"/>
          </p:cNvPicPr>
          <p:nvPr/>
        </p:nvPicPr>
        <p:blipFill>
          <a:blip r:embed="rId2"/>
          <a:stretch/>
        </p:blipFill>
        <p:spPr bwMode="auto">
          <a:xfrm>
            <a:off x="5470415" y="4412684"/>
            <a:ext cx="3673584" cy="244531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3"/>
          <p:cNvSpPr>
            <a:spLocks noGrp="1"/>
          </p:cNvSpPr>
          <p:nvPr>
            <p:ph type="title"/>
          </p:nvPr>
        </p:nvSpPr>
        <p:spPr bwMode="auto">
          <a:xfrm>
            <a:off x="0" y="0"/>
            <a:ext cx="9144000" cy="1268760"/>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a:normAutofit/>
          </a:bodyPr>
          <a:lstStyle/>
          <a:p>
            <a:pPr>
              <a:defRPr/>
            </a:pPr>
            <a:r>
              <a:rPr lang="ru-RU" sz="2800" b="1">
                <a:solidFill>
                  <a:schemeClr val="bg1"/>
                </a:solidFill>
              </a:rPr>
              <a:t>К какому уровню артериального давления нужно стремиться больным с артериальной гипертонией? </a:t>
            </a:r>
          </a:p>
        </p:txBody>
      </p:sp>
      <p:sp>
        <p:nvSpPr>
          <p:cNvPr id="5" name="Содержимое 4"/>
          <p:cNvSpPr>
            <a:spLocks noGrp="1"/>
          </p:cNvSpPr>
          <p:nvPr>
            <p:ph idx="1"/>
          </p:nvPr>
        </p:nvSpPr>
        <p:spPr bwMode="auto">
          <a:xfrm>
            <a:off x="323528" y="1916833"/>
            <a:ext cx="8496944" cy="2952328"/>
          </a:xfrm>
        </p:spPr>
        <p:txBody>
          <a:bodyPr/>
          <a:lstStyle/>
          <a:p>
            <a:pPr marL="0" indent="0">
              <a:buNone/>
              <a:defRPr/>
            </a:pPr>
            <a:r>
              <a:rPr lang="ru-RU">
                <a:solidFill>
                  <a:srgbClr val="C00000"/>
                </a:solidFill>
              </a:rPr>
              <a:t>1</a:t>
            </a:r>
            <a:r>
              <a:rPr lang="ru-RU"/>
              <a:t>. </a:t>
            </a:r>
            <a:r>
              <a:rPr lang="ru-RU" b="1">
                <a:solidFill>
                  <a:srgbClr val="C00000"/>
                </a:solidFill>
              </a:rPr>
              <a:t>≤ 140/90 мм рт. ст.</a:t>
            </a:r>
            <a:endParaRPr/>
          </a:p>
          <a:p>
            <a:pPr marL="0" indent="0">
              <a:buNone/>
              <a:defRPr/>
            </a:pPr>
            <a:r>
              <a:rPr lang="ru-RU">
                <a:solidFill>
                  <a:srgbClr val="C00000"/>
                </a:solidFill>
              </a:rPr>
              <a:t>2</a:t>
            </a:r>
            <a:r>
              <a:rPr lang="ru-RU"/>
              <a:t>. ≤ 140/85 мм рт. ст.</a:t>
            </a:r>
            <a:endParaRPr/>
          </a:p>
          <a:p>
            <a:pPr marL="0" indent="0">
              <a:buNone/>
              <a:defRPr/>
            </a:pPr>
            <a:r>
              <a:rPr lang="ru-RU">
                <a:solidFill>
                  <a:srgbClr val="C00000"/>
                </a:solidFill>
              </a:rPr>
              <a:t>3</a:t>
            </a:r>
            <a:r>
              <a:rPr lang="ru-RU"/>
              <a:t>. ≤ 120/80 мм рт. ст.</a:t>
            </a:r>
            <a:endParaRPr/>
          </a:p>
          <a:p>
            <a:pPr marL="0" indent="0">
              <a:buNone/>
              <a:defRPr/>
            </a:pPr>
            <a:r>
              <a:rPr lang="ru-RU">
                <a:solidFill>
                  <a:srgbClr val="C00000"/>
                </a:solidFill>
              </a:rPr>
              <a:t>4</a:t>
            </a:r>
            <a:r>
              <a:rPr lang="ru-RU"/>
              <a:t>. Ориентироваться по самочувствию человека</a:t>
            </a:r>
          </a:p>
        </p:txBody>
      </p:sp>
      <p:pic>
        <p:nvPicPr>
          <p:cNvPr id="6" name="Picture 2" descr="C:\Documents and Settings\Admin\Рабочий стол\картинки\для школы картинки\давление.jpg"/>
          <p:cNvPicPr>
            <a:picLocks noChangeAspect="1" noChangeArrowheads="1"/>
          </p:cNvPicPr>
          <p:nvPr/>
        </p:nvPicPr>
        <p:blipFill>
          <a:blip r:embed="rId2"/>
          <a:stretch/>
        </p:blipFill>
        <p:spPr bwMode="auto">
          <a:xfrm>
            <a:off x="5436096" y="4340678"/>
            <a:ext cx="3673584" cy="244531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ÐÐ°ÑÑÐ¸Ð½ÐºÐ¸ Ð¿Ð¾ Ð·Ð°Ð¿ÑÐ¾ÑÑ Ð¾Ð³ÑÐ°Ð½Ð¸ÑÐµÐ½Ð¸Ðµ ÑÐ¾Ð»Ð¸ ÐºÐ°ÑÑÐ¸Ð½ÐºÐ¸"/>
          <p:cNvPicPr>
            <a:picLocks noChangeAspect="1" noChangeArrowheads="1"/>
          </p:cNvPicPr>
          <p:nvPr/>
        </p:nvPicPr>
        <p:blipFill>
          <a:blip r:embed="rId2"/>
          <a:stretch/>
        </p:blipFill>
        <p:spPr bwMode="auto">
          <a:xfrm>
            <a:off x="619592" y="1556792"/>
            <a:ext cx="4084518" cy="3209950"/>
          </a:xfrm>
          <a:prstGeom prst="rect">
            <a:avLst/>
          </a:prstGeom>
          <a:noFill/>
          <a:ln>
            <a:solidFill>
              <a:schemeClr val="accent1">
                <a:lumMod val="90000"/>
              </a:schemeClr>
            </a:solidFill>
          </a:ln>
        </p:spPr>
      </p:pic>
      <p:sp>
        <p:nvSpPr>
          <p:cNvPr id="5" name="Прямоугольник 4"/>
          <p:cNvSpPr/>
          <p:nvPr/>
        </p:nvSpPr>
        <p:spPr bwMode="auto">
          <a:xfrm>
            <a:off x="4932040" y="1484784"/>
            <a:ext cx="3868553" cy="4093428"/>
          </a:xfrm>
          <a:prstGeom prst="rect">
            <a:avLst/>
          </a:prstGeom>
        </p:spPr>
        <p:txBody>
          <a:bodyPr wrap="square">
            <a:spAutoFit/>
          </a:bodyPr>
          <a:lstStyle/>
          <a:p>
            <a:pPr algn="ctr">
              <a:defRPr/>
            </a:pPr>
            <a:r>
              <a:rPr lang="ru-RU" sz="2000" b="1">
                <a:solidFill>
                  <a:srgbClr val="003366"/>
                </a:solidFill>
                <a:latin typeface="Calibri"/>
              </a:rPr>
              <a:t>Общей рекомендацией является снижение потребления поваренной соли до 5 г в сутки </a:t>
            </a:r>
            <a:endParaRPr/>
          </a:p>
          <a:p>
            <a:pPr algn="ctr">
              <a:defRPr/>
            </a:pPr>
            <a:r>
              <a:rPr lang="ru-RU" sz="2000" b="1">
                <a:solidFill>
                  <a:srgbClr val="003366"/>
                </a:solidFill>
                <a:latin typeface="Calibri"/>
              </a:rPr>
              <a:t>(1 чайная ложка)</a:t>
            </a:r>
            <a:endParaRPr/>
          </a:p>
          <a:p>
            <a:pPr algn="ctr">
              <a:defRPr/>
            </a:pPr>
            <a:endParaRPr lang="ru-RU" sz="2000" b="1">
              <a:solidFill>
                <a:srgbClr val="003366"/>
              </a:solidFill>
              <a:latin typeface="Calibri"/>
            </a:endParaRPr>
          </a:p>
          <a:p>
            <a:pPr algn="ctr">
              <a:defRPr/>
            </a:pPr>
            <a:endParaRPr lang="ru-RU" sz="2000" b="1">
              <a:solidFill>
                <a:srgbClr val="003366"/>
              </a:solidFill>
              <a:latin typeface="Calibri"/>
            </a:endParaRPr>
          </a:p>
          <a:p>
            <a:pPr algn="ctr">
              <a:defRPr/>
            </a:pPr>
            <a:endParaRPr lang="ru-RU" sz="2000" b="1">
              <a:solidFill>
                <a:srgbClr val="003366"/>
              </a:solidFill>
              <a:latin typeface="Calibri"/>
            </a:endParaRPr>
          </a:p>
          <a:p>
            <a:pPr algn="ctr">
              <a:defRPr/>
            </a:pPr>
            <a:r>
              <a:rPr lang="ru-RU" sz="2000" b="1">
                <a:solidFill>
                  <a:srgbClr val="003366"/>
                </a:solidFill>
                <a:latin typeface="Calibri"/>
              </a:rPr>
              <a:t>Дополнительное уменьшение потребления соли до 3 г в день (1/2 чайной ложки)  еще больше снижает риск развития грозных сердечно-сосудистых осложнений</a:t>
            </a:r>
          </a:p>
        </p:txBody>
      </p:sp>
      <p:sp>
        <p:nvSpPr>
          <p:cNvPr id="6" name="Прямоугольник 5"/>
          <p:cNvSpPr/>
          <p:nvPr/>
        </p:nvSpPr>
        <p:spPr bwMode="auto">
          <a:xfrm>
            <a:off x="274970" y="539398"/>
            <a:ext cx="8858280" cy="461665"/>
          </a:xfrm>
          <a:prstGeom prst="rect">
            <a:avLst/>
          </a:prstGeom>
        </p:spPr>
        <p:txBody>
          <a:bodyPr wrap="square">
            <a:spAutoFit/>
          </a:bodyPr>
          <a:lstStyle/>
          <a:p>
            <a:pPr algn="ctr">
              <a:defRPr/>
            </a:pPr>
            <a:r>
              <a:rPr lang="ru-RU" sz="2400" b="1"/>
              <a:t> </a:t>
            </a:r>
            <a:r>
              <a:rPr lang="ru-RU" sz="2400" b="1">
                <a:solidFill>
                  <a:srgbClr val="C00000"/>
                </a:solidFill>
              </a:rPr>
              <a:t>Принцип сниженного потребления поваренной соли</a:t>
            </a:r>
          </a:p>
        </p:txBody>
      </p:sp>
      <p:sp>
        <p:nvSpPr>
          <p:cNvPr id="7" name="Rectangle 3"/>
          <p:cNvSpPr>
            <a:spLocks noChangeArrowheads="1"/>
          </p:cNvSpPr>
          <p:nvPr/>
        </p:nvSpPr>
        <p:spPr bwMode="auto">
          <a:xfrm>
            <a:off x="0" y="6196045"/>
            <a:ext cx="9144000" cy="692150"/>
          </a:xfrm>
          <a:prstGeom prst="rect">
            <a:avLst/>
          </a:prstGeom>
          <a:solidFill>
            <a:srgbClr val="C1FFC1"/>
          </a:solidFill>
          <a:ln w="9525">
            <a:noFill/>
            <a:miter lim="800000"/>
            <a:headEnd/>
            <a:tailEnd/>
          </a:ln>
        </p:spPr>
        <p:txBody>
          <a:bodyPr wrap="none" anchor="ctr"/>
          <a:lstStyle/>
          <a:p>
            <a:pPr algn="ctr">
              <a:defRPr/>
            </a:pPr>
            <a:r>
              <a:rPr lang="ru-RU" sz="1600"/>
              <a:t>Национальные рекомендации «Кардиоваскулярная профилактика 2017»</a:t>
            </a:r>
          </a:p>
        </p:txBody>
      </p:sp>
      <p:sp>
        <p:nvSpPr>
          <p:cNvPr id="8" name="Прямоугольник 3"/>
          <p:cNvSpPr/>
          <p:nvPr/>
        </p:nvSpPr>
        <p:spPr bwMode="auto">
          <a:xfrm>
            <a:off x="619592" y="4359374"/>
            <a:ext cx="99098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20" descr="82145955_salt.jpg"/>
          <p:cNvPicPr>
            <a:picLocks noChangeAspect="1"/>
          </p:cNvPicPr>
          <p:nvPr/>
        </p:nvPicPr>
        <p:blipFill>
          <a:blip r:embed="rId2"/>
          <a:stretch/>
        </p:blipFill>
        <p:spPr bwMode="auto">
          <a:xfrm>
            <a:off x="6264006" y="1628800"/>
            <a:ext cx="1440160" cy="1455320"/>
          </a:xfrm>
          <a:prstGeom prst="rect">
            <a:avLst/>
          </a:prstGeom>
          <a:ln w="28575">
            <a:noFill/>
          </a:ln>
        </p:spPr>
      </p:pic>
      <p:sp>
        <p:nvSpPr>
          <p:cNvPr id="5" name="Прямоугольник 1"/>
          <p:cNvSpPr/>
          <p:nvPr/>
        </p:nvSpPr>
        <p:spPr bwMode="auto">
          <a:xfrm>
            <a:off x="0" y="214290"/>
            <a:ext cx="5364088" cy="461665"/>
          </a:xfrm>
          <a:prstGeom prst="rect">
            <a:avLst/>
          </a:prstGeom>
        </p:spPr>
        <p:txBody>
          <a:bodyPr wrap="square">
            <a:spAutoFit/>
          </a:bodyPr>
          <a:lstStyle/>
          <a:p>
            <a:pPr algn="ctr">
              <a:defRPr/>
            </a:pPr>
            <a:r>
              <a:rPr lang="ru-RU" sz="2400" b="1">
                <a:solidFill>
                  <a:srgbClr val="C00000"/>
                </a:solidFill>
              </a:rPr>
              <a:t>Как сократить потребление соли?</a:t>
            </a:r>
          </a:p>
        </p:txBody>
      </p:sp>
      <p:sp>
        <p:nvSpPr>
          <p:cNvPr id="6" name="Прямоугольник 2"/>
          <p:cNvSpPr/>
          <p:nvPr/>
        </p:nvSpPr>
        <p:spPr bwMode="auto">
          <a:xfrm>
            <a:off x="395536" y="1079992"/>
            <a:ext cx="4968552" cy="4401205"/>
          </a:xfrm>
          <a:prstGeom prst="rect">
            <a:avLst/>
          </a:prstGeom>
        </p:spPr>
        <p:txBody>
          <a:bodyPr wrap="square">
            <a:spAutoFit/>
          </a:bodyPr>
          <a:lstStyle/>
          <a:p>
            <a:pPr>
              <a:defRPr/>
            </a:pPr>
            <a:r>
              <a:rPr lang="ru-RU" sz="2000">
                <a:solidFill>
                  <a:srgbClr val="C00000"/>
                </a:solidFill>
              </a:rPr>
              <a:t>1. </a:t>
            </a:r>
            <a:r>
              <a:rPr lang="ru-RU" sz="2000">
                <a:solidFill>
                  <a:srgbClr val="003366"/>
                </a:solidFill>
              </a:rPr>
              <a:t>Недосаливать пищу (как при ее приготовлении, так и при ее употреблении)</a:t>
            </a:r>
            <a:endParaRPr/>
          </a:p>
          <a:p>
            <a:pPr>
              <a:defRPr/>
            </a:pPr>
            <a:endParaRPr lang="ru-RU" sz="2000">
              <a:solidFill>
                <a:srgbClr val="003366"/>
              </a:solidFill>
            </a:endParaRPr>
          </a:p>
          <a:p>
            <a:pPr>
              <a:defRPr/>
            </a:pPr>
            <a:r>
              <a:rPr lang="ru-RU" sz="2000">
                <a:solidFill>
                  <a:srgbClr val="C00000"/>
                </a:solidFill>
              </a:rPr>
              <a:t>2</a:t>
            </a:r>
            <a:r>
              <a:rPr lang="ru-RU" sz="2000">
                <a:solidFill>
                  <a:srgbClr val="003366"/>
                </a:solidFill>
              </a:rPr>
              <a:t>. Значительно ограничить потребление солений и потребление продуктов промышленной переработки, например, колбас, чипсов и полуфабрикатов</a:t>
            </a:r>
            <a:endParaRPr/>
          </a:p>
          <a:p>
            <a:pPr>
              <a:defRPr/>
            </a:pPr>
            <a:endParaRPr lang="ru-RU" sz="2000">
              <a:solidFill>
                <a:srgbClr val="003366"/>
              </a:solidFill>
            </a:endParaRPr>
          </a:p>
          <a:p>
            <a:pPr>
              <a:defRPr/>
            </a:pPr>
            <a:r>
              <a:rPr lang="ru-RU" sz="2000">
                <a:solidFill>
                  <a:srgbClr val="C00000"/>
                </a:solidFill>
              </a:rPr>
              <a:t>3</a:t>
            </a:r>
            <a:r>
              <a:rPr lang="ru-RU" sz="2000">
                <a:solidFill>
                  <a:srgbClr val="003366"/>
                </a:solidFill>
              </a:rPr>
              <a:t>. Ограничить потребление продуктов, в состав которых входят содержащие натрий и пищевые добавки (например, глутамат натрия или сода)</a:t>
            </a:r>
            <a:endParaRPr/>
          </a:p>
          <a:p>
            <a:pPr>
              <a:defRPr/>
            </a:pPr>
            <a:endParaRPr lang="ru-RU" sz="2000">
              <a:solidFill>
                <a:srgbClr val="003366"/>
              </a:solidFill>
            </a:endParaRPr>
          </a:p>
          <a:p>
            <a:pPr>
              <a:defRPr/>
            </a:pPr>
            <a:r>
              <a:rPr lang="ru-RU" sz="2000">
                <a:solidFill>
                  <a:srgbClr val="C00000"/>
                </a:solidFill>
              </a:rPr>
              <a:t>4</a:t>
            </a:r>
            <a:r>
              <a:rPr lang="ru-RU" sz="2000">
                <a:solidFill>
                  <a:srgbClr val="003366"/>
                </a:solidFill>
              </a:rPr>
              <a:t>. Все выше перечисленное</a:t>
            </a:r>
          </a:p>
        </p:txBody>
      </p:sp>
      <p:pic>
        <p:nvPicPr>
          <p:cNvPr id="7" name="Picture 2"/>
          <p:cNvPicPr>
            <a:picLocks noChangeAspect="1" noChangeArrowheads="1"/>
          </p:cNvPicPr>
          <p:nvPr/>
        </p:nvPicPr>
        <p:blipFill>
          <a:blip r:embed="rId3"/>
          <a:stretch/>
        </p:blipFill>
        <p:spPr bwMode="auto">
          <a:xfrm>
            <a:off x="6856533" y="3275293"/>
            <a:ext cx="2287467" cy="1524978"/>
          </a:xfrm>
          <a:prstGeom prst="rect">
            <a:avLst/>
          </a:prstGeom>
          <a:noFill/>
          <a:ln w="9525">
            <a:noFill/>
            <a:miter lim="800000"/>
            <a:headEnd/>
            <a:tailEnd/>
          </a:ln>
        </p:spPr>
      </p:pic>
      <p:pic>
        <p:nvPicPr>
          <p:cNvPr id="8" name="Picture 4" descr="http://im0-tub-ru.yandex.net/i?id=17982711-51-72&amp;n=21"/>
          <p:cNvPicPr>
            <a:picLocks noChangeAspect="1" noChangeArrowheads="1"/>
          </p:cNvPicPr>
          <p:nvPr/>
        </p:nvPicPr>
        <p:blipFill>
          <a:blip r:embed="rId4"/>
          <a:stretch/>
        </p:blipFill>
        <p:spPr bwMode="auto">
          <a:xfrm>
            <a:off x="5443003" y="3382439"/>
            <a:ext cx="1390650" cy="1428750"/>
          </a:xfrm>
          <a:prstGeom prst="rect">
            <a:avLst/>
          </a:prstGeom>
          <a:noFill/>
        </p:spPr>
      </p:pic>
      <p:cxnSp>
        <p:nvCxnSpPr>
          <p:cNvPr id="9" name="Прямая соединительная линия 15"/>
          <p:cNvCxnSpPr>
            <a:cxnSpLocks/>
          </p:cNvCxnSpPr>
          <p:nvPr/>
        </p:nvCxnSpPr>
        <p:spPr bwMode="auto">
          <a:xfrm flipH="1">
            <a:off x="5532646" y="2060848"/>
            <a:ext cx="2467620" cy="2428868"/>
          </a:xfrm>
          <a:prstGeom prst="line">
            <a:avLst/>
          </a:prstGeom>
          <a:ln w="76200">
            <a:solidFill>
              <a:srgbClr val="FF0000"/>
            </a:solidFill>
          </a:ln>
        </p:spPr>
        <p:style>
          <a:lnRef idx="2">
            <a:schemeClr val="dk1"/>
          </a:lnRef>
          <a:fillRef idx="0">
            <a:schemeClr val="dk1"/>
          </a:fillRef>
          <a:effectRef idx="1">
            <a:schemeClr val="dk1"/>
          </a:effectRef>
          <a:fontRef idx="minor">
            <a:schemeClr val="tx1"/>
          </a:fontRef>
        </p:style>
      </p:cxnSp>
      <p:cxnSp>
        <p:nvCxnSpPr>
          <p:cNvPr id="10" name="Прямая соединительная линия 13"/>
          <p:cNvCxnSpPr>
            <a:cxnSpLocks/>
          </p:cNvCxnSpPr>
          <p:nvPr/>
        </p:nvCxnSpPr>
        <p:spPr bwMode="auto">
          <a:xfrm>
            <a:off x="5796136" y="2060848"/>
            <a:ext cx="2818915" cy="2528430"/>
          </a:xfrm>
          <a:prstGeom prst="line">
            <a:avLst/>
          </a:prstGeom>
          <a:ln w="76200">
            <a:solidFill>
              <a:srgbClr val="FF0000"/>
            </a:solidFill>
          </a:ln>
        </p:spPr>
        <p:style>
          <a:lnRef idx="2">
            <a:schemeClr val="dk1"/>
          </a:lnRef>
          <a:fillRef idx="0">
            <a:schemeClr val="dk1"/>
          </a:fillRef>
          <a:effectRef idx="1">
            <a:schemeClr val="dk1"/>
          </a:effectRef>
          <a:fontRef idx="minor">
            <a:schemeClr val="tx1"/>
          </a:fontRef>
        </p:style>
      </p:cxnSp>
      <p:sp>
        <p:nvSpPr>
          <p:cNvPr id="11" name="Rectangle 13"/>
          <p:cNvSpPr>
            <a:spLocks noChangeArrowheads="1"/>
          </p:cNvSpPr>
          <p:nvPr/>
        </p:nvSpPr>
        <p:spPr bwMode="auto">
          <a:xfrm>
            <a:off x="3071802" y="5715016"/>
            <a:ext cx="8569325" cy="433387"/>
          </a:xfrm>
          <a:prstGeom prst="rect">
            <a:avLst/>
          </a:prstGeom>
          <a:noFill/>
          <a:ln w="9525">
            <a:noFill/>
            <a:miter lim="800000"/>
            <a:headEnd/>
            <a:tailEnd/>
          </a:ln>
        </p:spPr>
        <p:txBody>
          <a:bodyPr wrap="none" anchor="ctr"/>
          <a:lstStyle/>
          <a:p>
            <a:pPr>
              <a:defRPr/>
            </a:pPr>
            <a:endParaRPr lang="ru-RU" sz="1400" i="1">
              <a:cs typeface="Arial"/>
            </a:endParaRPr>
          </a:p>
        </p:txBody>
      </p:sp>
      <p:sp>
        <p:nvSpPr>
          <p:cNvPr id="12" name="Rectangle 5"/>
          <p:cNvSpPr>
            <a:spLocks noChangeArrowheads="1"/>
          </p:cNvSpPr>
          <p:nvPr/>
        </p:nvSpPr>
        <p:spPr bwMode="auto">
          <a:xfrm>
            <a:off x="2124075" y="6354763"/>
            <a:ext cx="5616575" cy="242887"/>
          </a:xfrm>
          <a:prstGeom prst="rect">
            <a:avLst/>
          </a:prstGeom>
          <a:noFill/>
          <a:ln w="9525">
            <a:noFill/>
            <a:miter lim="800000"/>
            <a:headEnd/>
            <a:tailEnd/>
          </a:ln>
        </p:spPr>
        <p:txBody>
          <a:bodyPr wrap="none" anchor="ctr"/>
          <a:lstStyle/>
          <a:p>
            <a:pPr algn="ctr">
              <a:defRPr/>
            </a:pPr>
            <a:endParaRPr lang="ru-RU" sz="1400" b="1" i="1">
              <a:solidFill>
                <a:schemeClr val="bg1"/>
              </a:solidFill>
              <a:cs typeface="Arial"/>
            </a:endParaRPr>
          </a:p>
        </p:txBody>
      </p:sp>
      <p:sp>
        <p:nvSpPr>
          <p:cNvPr id="13" name="Rectangle 3"/>
          <p:cNvSpPr>
            <a:spLocks noChangeArrowheads="1"/>
          </p:cNvSpPr>
          <p:nvPr/>
        </p:nvSpPr>
        <p:spPr bwMode="auto">
          <a:xfrm>
            <a:off x="0" y="6196045"/>
            <a:ext cx="9144000" cy="692150"/>
          </a:xfrm>
          <a:prstGeom prst="rect">
            <a:avLst/>
          </a:prstGeom>
          <a:solidFill>
            <a:srgbClr val="C1FFC1"/>
          </a:solidFill>
          <a:ln w="9525">
            <a:noFill/>
            <a:miter lim="800000"/>
            <a:headEnd/>
            <a:tailEnd/>
          </a:ln>
        </p:spPr>
        <p:txBody>
          <a:bodyPr wrap="none" anchor="ctr"/>
          <a:lstStyle/>
          <a:p>
            <a:pPr algn="ctr">
              <a:defRPr/>
            </a:pPr>
            <a:r>
              <a:rPr lang="ru-RU" sz="1600" b="1"/>
              <a:t>Национальные рекомендации «Кардиоваскулярная профилактика 2017»</a:t>
            </a:r>
          </a:p>
        </p:txBody>
      </p:sp>
    </p:spTree>
  </p:cSld>
  <p:clrMapOvr>
    <a:masterClrMapping/>
  </p:clrMapOvr>
  <mc:AlternateContent xmlns:mc="http://schemas.openxmlformats.org/markup-compatibility/2006" xmlns:p14="http://schemas.microsoft.com/office/powerpoint/2010/main">
    <mc:Choice Requires="p14">
      <p:transition spd="slow" p14:dur="2000">
        <p:wedge/>
      </p:transition>
    </mc:Choice>
    <mc:Fallback xmlns:w="http://schemas.openxmlformats.org/wordprocessingml/2006/main" xmlns:m="http://schemas.openxmlformats.org/officeDocument/2006/math" xmlns="">
      <p:transition spd="slow" advClick="1">
        <p:wedg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Рисунок 20" descr="82145955_salt.jpg"/>
          <p:cNvPicPr>
            <a:picLocks noChangeAspect="1"/>
          </p:cNvPicPr>
          <p:nvPr/>
        </p:nvPicPr>
        <p:blipFill>
          <a:blip r:embed="rId2"/>
          <a:stretch/>
        </p:blipFill>
        <p:spPr bwMode="auto">
          <a:xfrm>
            <a:off x="6264006" y="1628800"/>
            <a:ext cx="1440160" cy="1455320"/>
          </a:xfrm>
          <a:prstGeom prst="rect">
            <a:avLst/>
          </a:prstGeom>
          <a:ln w="28575">
            <a:noFill/>
          </a:ln>
        </p:spPr>
      </p:pic>
      <p:sp>
        <p:nvSpPr>
          <p:cNvPr id="5" name="Прямоугольник 1"/>
          <p:cNvSpPr/>
          <p:nvPr/>
        </p:nvSpPr>
        <p:spPr bwMode="auto">
          <a:xfrm>
            <a:off x="0" y="214290"/>
            <a:ext cx="5364088" cy="461665"/>
          </a:xfrm>
          <a:prstGeom prst="rect">
            <a:avLst/>
          </a:prstGeom>
        </p:spPr>
        <p:txBody>
          <a:bodyPr wrap="square">
            <a:spAutoFit/>
          </a:bodyPr>
          <a:lstStyle/>
          <a:p>
            <a:pPr algn="ctr">
              <a:defRPr/>
            </a:pPr>
            <a:r>
              <a:rPr lang="ru-RU" sz="2400" b="1">
                <a:solidFill>
                  <a:srgbClr val="C00000"/>
                </a:solidFill>
              </a:rPr>
              <a:t>Как сократить потребление соли?</a:t>
            </a:r>
          </a:p>
        </p:txBody>
      </p:sp>
      <p:sp>
        <p:nvSpPr>
          <p:cNvPr id="6" name="Прямоугольник 2"/>
          <p:cNvSpPr/>
          <p:nvPr/>
        </p:nvSpPr>
        <p:spPr bwMode="auto">
          <a:xfrm>
            <a:off x="395536" y="1079992"/>
            <a:ext cx="4968552" cy="4401205"/>
          </a:xfrm>
          <a:prstGeom prst="rect">
            <a:avLst/>
          </a:prstGeom>
        </p:spPr>
        <p:txBody>
          <a:bodyPr wrap="square">
            <a:spAutoFit/>
          </a:bodyPr>
          <a:lstStyle/>
          <a:p>
            <a:pPr>
              <a:defRPr/>
            </a:pPr>
            <a:r>
              <a:rPr lang="ru-RU" sz="2000">
                <a:solidFill>
                  <a:srgbClr val="C00000"/>
                </a:solidFill>
              </a:rPr>
              <a:t>1. </a:t>
            </a:r>
            <a:r>
              <a:rPr lang="ru-RU" sz="2000">
                <a:solidFill>
                  <a:srgbClr val="003366"/>
                </a:solidFill>
              </a:rPr>
              <a:t>Недосаливать пищу (как при ее приготовлении, так и при ее употреблении)</a:t>
            </a:r>
            <a:endParaRPr/>
          </a:p>
          <a:p>
            <a:pPr>
              <a:defRPr/>
            </a:pPr>
            <a:endParaRPr lang="ru-RU" sz="2000">
              <a:solidFill>
                <a:srgbClr val="003366"/>
              </a:solidFill>
            </a:endParaRPr>
          </a:p>
          <a:p>
            <a:pPr>
              <a:defRPr/>
            </a:pPr>
            <a:r>
              <a:rPr lang="ru-RU" sz="2000">
                <a:solidFill>
                  <a:srgbClr val="C00000"/>
                </a:solidFill>
              </a:rPr>
              <a:t>2</a:t>
            </a:r>
            <a:r>
              <a:rPr lang="ru-RU" sz="2000">
                <a:solidFill>
                  <a:srgbClr val="003366"/>
                </a:solidFill>
              </a:rPr>
              <a:t>. Значительно ограничить потребление солений и потребление продуктов промышленной переработки, например, колбас, чипсов и полуфабрикатов</a:t>
            </a:r>
            <a:endParaRPr/>
          </a:p>
          <a:p>
            <a:pPr>
              <a:defRPr/>
            </a:pPr>
            <a:endParaRPr lang="ru-RU" sz="2000">
              <a:solidFill>
                <a:srgbClr val="003366"/>
              </a:solidFill>
            </a:endParaRPr>
          </a:p>
          <a:p>
            <a:pPr>
              <a:defRPr/>
            </a:pPr>
            <a:r>
              <a:rPr lang="ru-RU" sz="2000">
                <a:solidFill>
                  <a:srgbClr val="C00000"/>
                </a:solidFill>
              </a:rPr>
              <a:t>3</a:t>
            </a:r>
            <a:r>
              <a:rPr lang="ru-RU" sz="2000">
                <a:solidFill>
                  <a:srgbClr val="003366"/>
                </a:solidFill>
              </a:rPr>
              <a:t>. Ограничить потребление продуктов, в состав которых входят содержащие натрий и пищевые добавки (например, глутамат натрия или сода)</a:t>
            </a:r>
            <a:endParaRPr/>
          </a:p>
          <a:p>
            <a:pPr>
              <a:defRPr/>
            </a:pPr>
            <a:endParaRPr lang="ru-RU" sz="2000">
              <a:solidFill>
                <a:srgbClr val="003366"/>
              </a:solidFill>
            </a:endParaRPr>
          </a:p>
          <a:p>
            <a:pPr>
              <a:defRPr/>
            </a:pPr>
            <a:r>
              <a:rPr lang="ru-RU" sz="2000">
                <a:solidFill>
                  <a:srgbClr val="C00000"/>
                </a:solidFill>
              </a:rPr>
              <a:t>4</a:t>
            </a:r>
            <a:r>
              <a:rPr lang="ru-RU" sz="2000">
                <a:solidFill>
                  <a:srgbClr val="003366"/>
                </a:solidFill>
              </a:rPr>
              <a:t>. </a:t>
            </a:r>
            <a:r>
              <a:rPr lang="ru-RU" sz="2000" b="1">
                <a:solidFill>
                  <a:srgbClr val="C00000"/>
                </a:solidFill>
              </a:rPr>
              <a:t>Все выше перечисленное</a:t>
            </a:r>
          </a:p>
        </p:txBody>
      </p:sp>
      <p:pic>
        <p:nvPicPr>
          <p:cNvPr id="7" name="Picture 2"/>
          <p:cNvPicPr>
            <a:picLocks noChangeAspect="1" noChangeArrowheads="1"/>
          </p:cNvPicPr>
          <p:nvPr/>
        </p:nvPicPr>
        <p:blipFill>
          <a:blip r:embed="rId3"/>
          <a:stretch/>
        </p:blipFill>
        <p:spPr bwMode="auto">
          <a:xfrm>
            <a:off x="6856533" y="3275293"/>
            <a:ext cx="2287467" cy="1524978"/>
          </a:xfrm>
          <a:prstGeom prst="rect">
            <a:avLst/>
          </a:prstGeom>
          <a:noFill/>
          <a:ln w="9525">
            <a:noFill/>
            <a:miter lim="800000"/>
            <a:headEnd/>
            <a:tailEnd/>
          </a:ln>
        </p:spPr>
      </p:pic>
      <p:pic>
        <p:nvPicPr>
          <p:cNvPr id="8" name="Picture 4" descr="http://im0-tub-ru.yandex.net/i?id=17982711-51-72&amp;n=21"/>
          <p:cNvPicPr>
            <a:picLocks noChangeAspect="1" noChangeArrowheads="1"/>
          </p:cNvPicPr>
          <p:nvPr/>
        </p:nvPicPr>
        <p:blipFill>
          <a:blip r:embed="rId4"/>
          <a:stretch/>
        </p:blipFill>
        <p:spPr bwMode="auto">
          <a:xfrm>
            <a:off x="5443003" y="3382439"/>
            <a:ext cx="1390650" cy="1428750"/>
          </a:xfrm>
          <a:prstGeom prst="rect">
            <a:avLst/>
          </a:prstGeom>
          <a:noFill/>
        </p:spPr>
      </p:pic>
      <p:cxnSp>
        <p:nvCxnSpPr>
          <p:cNvPr id="9" name="Прямая соединительная линия 15"/>
          <p:cNvCxnSpPr>
            <a:cxnSpLocks/>
          </p:cNvCxnSpPr>
          <p:nvPr/>
        </p:nvCxnSpPr>
        <p:spPr bwMode="auto">
          <a:xfrm flipH="1">
            <a:off x="5532646" y="2060848"/>
            <a:ext cx="2467620" cy="2428868"/>
          </a:xfrm>
          <a:prstGeom prst="line">
            <a:avLst/>
          </a:prstGeom>
          <a:ln w="76200">
            <a:solidFill>
              <a:srgbClr val="FF0000"/>
            </a:solidFill>
          </a:ln>
        </p:spPr>
        <p:style>
          <a:lnRef idx="2">
            <a:schemeClr val="dk1"/>
          </a:lnRef>
          <a:fillRef idx="0">
            <a:schemeClr val="dk1"/>
          </a:fillRef>
          <a:effectRef idx="1">
            <a:schemeClr val="dk1"/>
          </a:effectRef>
          <a:fontRef idx="minor">
            <a:schemeClr val="tx1"/>
          </a:fontRef>
        </p:style>
      </p:cxnSp>
      <p:cxnSp>
        <p:nvCxnSpPr>
          <p:cNvPr id="10" name="Прямая соединительная линия 13"/>
          <p:cNvCxnSpPr>
            <a:cxnSpLocks/>
          </p:cNvCxnSpPr>
          <p:nvPr/>
        </p:nvCxnSpPr>
        <p:spPr bwMode="auto">
          <a:xfrm>
            <a:off x="5796136" y="2060848"/>
            <a:ext cx="2818915" cy="2528430"/>
          </a:xfrm>
          <a:prstGeom prst="line">
            <a:avLst/>
          </a:prstGeom>
          <a:ln w="76200">
            <a:solidFill>
              <a:srgbClr val="FF0000"/>
            </a:solidFill>
          </a:ln>
        </p:spPr>
        <p:style>
          <a:lnRef idx="2">
            <a:schemeClr val="dk1"/>
          </a:lnRef>
          <a:fillRef idx="0">
            <a:schemeClr val="dk1"/>
          </a:fillRef>
          <a:effectRef idx="1">
            <a:schemeClr val="dk1"/>
          </a:effectRef>
          <a:fontRef idx="minor">
            <a:schemeClr val="tx1"/>
          </a:fontRef>
        </p:style>
      </p:cxnSp>
      <p:sp>
        <p:nvSpPr>
          <p:cNvPr id="11" name="Rectangle 13"/>
          <p:cNvSpPr>
            <a:spLocks noChangeArrowheads="1"/>
          </p:cNvSpPr>
          <p:nvPr/>
        </p:nvSpPr>
        <p:spPr bwMode="auto">
          <a:xfrm>
            <a:off x="3071802" y="5715016"/>
            <a:ext cx="8569325" cy="433387"/>
          </a:xfrm>
          <a:prstGeom prst="rect">
            <a:avLst/>
          </a:prstGeom>
          <a:noFill/>
          <a:ln w="9525">
            <a:noFill/>
            <a:miter lim="800000"/>
            <a:headEnd/>
            <a:tailEnd/>
          </a:ln>
        </p:spPr>
        <p:txBody>
          <a:bodyPr wrap="none" anchor="ctr"/>
          <a:lstStyle/>
          <a:p>
            <a:pPr>
              <a:defRPr/>
            </a:pPr>
            <a:endParaRPr lang="ru-RU" sz="1400" i="1">
              <a:solidFill>
                <a:prstClr val="black"/>
              </a:solidFill>
              <a:cs typeface="Arial"/>
            </a:endParaRPr>
          </a:p>
        </p:txBody>
      </p:sp>
      <p:sp>
        <p:nvSpPr>
          <p:cNvPr id="12" name="Rectangle 5"/>
          <p:cNvSpPr>
            <a:spLocks noChangeArrowheads="1"/>
          </p:cNvSpPr>
          <p:nvPr/>
        </p:nvSpPr>
        <p:spPr bwMode="auto">
          <a:xfrm>
            <a:off x="2124075" y="6354763"/>
            <a:ext cx="5616575" cy="242887"/>
          </a:xfrm>
          <a:prstGeom prst="rect">
            <a:avLst/>
          </a:prstGeom>
          <a:noFill/>
          <a:ln w="9525">
            <a:noFill/>
            <a:miter lim="800000"/>
            <a:headEnd/>
            <a:tailEnd/>
          </a:ln>
        </p:spPr>
        <p:txBody>
          <a:bodyPr wrap="none" anchor="ctr"/>
          <a:lstStyle/>
          <a:p>
            <a:pPr algn="ctr">
              <a:defRPr/>
            </a:pPr>
            <a:endParaRPr lang="ru-RU" sz="1400" b="1" i="1">
              <a:solidFill>
                <a:prstClr val="white"/>
              </a:solidFill>
              <a:cs typeface="Arial"/>
            </a:endParaRPr>
          </a:p>
        </p:txBody>
      </p:sp>
      <p:sp>
        <p:nvSpPr>
          <p:cNvPr id="13" name="Rectangle 3"/>
          <p:cNvSpPr>
            <a:spLocks noChangeArrowheads="1"/>
          </p:cNvSpPr>
          <p:nvPr/>
        </p:nvSpPr>
        <p:spPr bwMode="auto">
          <a:xfrm>
            <a:off x="0" y="6196045"/>
            <a:ext cx="9144000" cy="692150"/>
          </a:xfrm>
          <a:prstGeom prst="rect">
            <a:avLst/>
          </a:prstGeom>
          <a:solidFill>
            <a:srgbClr val="C1FFC1"/>
          </a:solidFill>
          <a:ln w="9525">
            <a:noFill/>
            <a:miter lim="800000"/>
            <a:headEnd/>
            <a:tailEnd/>
          </a:ln>
        </p:spPr>
        <p:txBody>
          <a:bodyPr wrap="none" anchor="ctr"/>
          <a:lstStyle/>
          <a:p>
            <a:pPr algn="ctr">
              <a:defRPr/>
            </a:pPr>
            <a:r>
              <a:rPr lang="ru-RU" sz="1600" b="1">
                <a:solidFill>
                  <a:prstClr val="black"/>
                </a:solidFill>
              </a:rPr>
              <a:t>Национальные рекомендации «Кардиоваскулярная профилактика 2017»</a:t>
            </a:r>
          </a:p>
        </p:txBody>
      </p:sp>
    </p:spTree>
  </p:cSld>
  <p:clrMapOvr>
    <a:masterClrMapping/>
  </p:clrMapOvr>
  <mc:AlternateContent xmlns:mc="http://schemas.openxmlformats.org/markup-compatibility/2006" xmlns:p14="http://schemas.microsoft.com/office/powerpoint/2010/main">
    <mc:Choice Requires="p14">
      <p:transition spd="slow" p14:dur="2000">
        <p:wedge/>
      </p:transition>
    </mc:Choice>
    <mc:Fallback xmlns:w="http://schemas.openxmlformats.org/wordprocessingml/2006/main" xmlns:m="http://schemas.openxmlformats.org/officeDocument/2006/math" xmlns="">
      <p:transition spd="slow" advClick="1">
        <p:wedg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noChangeArrowheads="1"/>
          </p:cNvPicPr>
          <p:nvPr/>
        </p:nvPicPr>
        <p:blipFill>
          <a:blip r:embed="rId2"/>
          <a:stretch/>
        </p:blipFill>
        <p:spPr bwMode="auto">
          <a:xfrm>
            <a:off x="6372200" y="1887126"/>
            <a:ext cx="2016223" cy="1229404"/>
          </a:xfrm>
          <a:prstGeom prst="rect">
            <a:avLst/>
          </a:prstGeom>
          <a:noFill/>
          <a:ln w="9525">
            <a:noFill/>
            <a:miter lim="800000"/>
            <a:headEnd/>
            <a:tailEnd/>
          </a:ln>
        </p:spPr>
      </p:pic>
      <p:sp>
        <p:nvSpPr>
          <p:cNvPr id="5" name="Rectangle 2"/>
          <p:cNvSpPr>
            <a:spLocks noChangeArrowheads="1"/>
          </p:cNvSpPr>
          <p:nvPr/>
        </p:nvSpPr>
        <p:spPr bwMode="auto">
          <a:xfrm>
            <a:off x="-36004" y="7937"/>
            <a:ext cx="9144000" cy="714375"/>
          </a:xfrm>
          <a:prstGeom prst="rect">
            <a:avLst/>
          </a:prstGeom>
          <a:noFill/>
          <a:ln w="9525">
            <a:noFill/>
            <a:miter lim="800000"/>
            <a:headEnd/>
            <a:tailEnd/>
          </a:ln>
        </p:spPr>
        <p:txBody>
          <a:bodyPr anchor="ctr"/>
          <a:lstStyle/>
          <a:p>
            <a:pPr algn="ctr">
              <a:defRPr/>
            </a:pPr>
            <a:r>
              <a:rPr lang="ru-RU" sz="2400" b="1">
                <a:solidFill>
                  <a:schemeClr val="accent5">
                    <a:lumMod val="50000"/>
                  </a:schemeClr>
                </a:solidFill>
              </a:rPr>
              <a:t>Что следует знать о лекарствах для нормализации АД?</a:t>
            </a:r>
          </a:p>
        </p:txBody>
      </p:sp>
      <p:sp>
        <p:nvSpPr>
          <p:cNvPr id="6" name="Прямоугольник 4"/>
          <p:cNvSpPr/>
          <p:nvPr/>
        </p:nvSpPr>
        <p:spPr bwMode="auto">
          <a:xfrm>
            <a:off x="611560" y="3327073"/>
            <a:ext cx="8352928" cy="2585323"/>
          </a:xfrm>
          <a:prstGeom prst="rect">
            <a:avLst/>
          </a:prstGeom>
        </p:spPr>
        <p:txBody>
          <a:bodyPr wrap="square">
            <a:spAutoFit/>
          </a:bodyPr>
          <a:lstStyle/>
          <a:p>
            <a:pPr lvl="0">
              <a:buClr>
                <a:srgbClr val="00B050"/>
              </a:buClr>
              <a:buFont typeface="Wingdings"/>
              <a:buChar char="ü"/>
              <a:defRPr/>
            </a:pPr>
            <a:endParaRPr lang="ru-RU"/>
          </a:p>
          <a:p>
            <a:pPr lvl="0">
              <a:buClr>
                <a:srgbClr val="00B050"/>
              </a:buClr>
              <a:defRPr/>
            </a:pPr>
            <a:r>
              <a:rPr lang="ru-RU" b="1">
                <a:solidFill>
                  <a:srgbClr val="00B050"/>
                </a:solidFill>
              </a:rPr>
              <a:t>  </a:t>
            </a:r>
            <a:r>
              <a:rPr lang="ru-RU" b="1"/>
              <a:t>Лекарства для снижения АД должен назначать только врач.</a:t>
            </a:r>
            <a:endParaRPr/>
          </a:p>
          <a:p>
            <a:pPr lvl="0">
              <a:buClr>
                <a:srgbClr val="00B050"/>
              </a:buClr>
              <a:defRPr/>
            </a:pPr>
            <a:r>
              <a:rPr lang="ru-RU" b="1"/>
              <a:t>Эти лекарства необходимо принимать регулярно, без перерывов, строго в </a:t>
            </a:r>
            <a:endParaRPr/>
          </a:p>
          <a:p>
            <a:pPr lvl="0">
              <a:buClr>
                <a:srgbClr val="00B050"/>
              </a:buClr>
              <a:defRPr/>
            </a:pPr>
            <a:r>
              <a:rPr lang="ru-RU" b="1"/>
              <a:t>дозах, рекомендованных врачом </a:t>
            </a:r>
            <a:endParaRPr/>
          </a:p>
          <a:p>
            <a:pPr lvl="0">
              <a:buClr>
                <a:srgbClr val="00B050"/>
              </a:buClr>
              <a:defRPr/>
            </a:pPr>
            <a:r>
              <a:rPr lang="ru-RU" b="1">
                <a:solidFill>
                  <a:srgbClr val="00B050"/>
                </a:solidFill>
              </a:rPr>
              <a:t>  </a:t>
            </a:r>
            <a:r>
              <a:rPr lang="ru-RU" b="1">
                <a:solidFill>
                  <a:prstClr val="black"/>
                </a:solidFill>
              </a:rPr>
              <a:t>Никогда не прекращайте прием назначенных препаратов самостоятельно. Даже если появились побочные эффекты (например, слабость, сухой кашель, отеки щиколоток, кожные высыпания), сначала проконсультируйтесь с врачом. </a:t>
            </a:r>
          </a:p>
          <a:p>
            <a:pPr lvl="0">
              <a:buClr>
                <a:srgbClr val="00B050"/>
              </a:buClr>
              <a:defRPr/>
            </a:pPr>
            <a:r>
              <a:rPr lang="ru-RU" b="1">
                <a:solidFill>
                  <a:srgbClr val="00B050"/>
                </a:solidFill>
              </a:rPr>
              <a:t> </a:t>
            </a:r>
            <a:r>
              <a:rPr lang="ru-RU" b="1"/>
              <a:t>При одновременном использовании нескольких препаратов разных классов их действие усиливается. </a:t>
            </a:r>
            <a:endParaRPr/>
          </a:p>
        </p:txBody>
      </p:sp>
      <p:sp>
        <p:nvSpPr>
          <p:cNvPr id="7" name="AutoShape 2" descr="Картинки по запросу pill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ru-RU"/>
          </a:p>
        </p:txBody>
      </p:sp>
      <p:sp>
        <p:nvSpPr>
          <p:cNvPr id="8" name="Прямоугольник 8"/>
          <p:cNvSpPr/>
          <p:nvPr/>
        </p:nvSpPr>
        <p:spPr bwMode="auto">
          <a:xfrm>
            <a:off x="155574" y="869509"/>
            <a:ext cx="8952929" cy="2492990"/>
          </a:xfrm>
          <a:prstGeom prst="rect">
            <a:avLst/>
          </a:prstGeom>
        </p:spPr>
        <p:txBody>
          <a:bodyPr wrap="square">
            <a:spAutoFit/>
          </a:bodyPr>
          <a:lstStyle/>
          <a:p>
            <a:pPr>
              <a:spcBef>
                <a:spcPts val="600"/>
              </a:spcBef>
              <a:buClr>
                <a:srgbClr val="00B050"/>
              </a:buClr>
              <a:defRPr/>
            </a:pPr>
            <a:r>
              <a:rPr lang="ru-RU" b="1">
                <a:latin typeface="Calibri"/>
              </a:rPr>
              <a:t>           5 ОСНОВНЫХ КЛАССОВ АНТИГИПЕРТЕНЗИВНЫХ ПРЕПАРАТОВ</a:t>
            </a:r>
            <a:endParaRPr/>
          </a:p>
          <a:p>
            <a:pPr lvl="1">
              <a:spcBef>
                <a:spcPts val="600"/>
              </a:spcBef>
              <a:buClr>
                <a:srgbClr val="00B050"/>
              </a:buClr>
              <a:defRPr/>
            </a:pPr>
            <a:r>
              <a:rPr lang="ru-RU" b="1">
                <a:solidFill>
                  <a:srgbClr val="C00000"/>
                </a:solidFill>
              </a:rPr>
              <a:t> </a:t>
            </a:r>
            <a:r>
              <a:rPr lang="ru-RU" b="1">
                <a:solidFill>
                  <a:prstClr val="black"/>
                </a:solidFill>
              </a:rPr>
              <a:t>Ингибиторы АПФ </a:t>
            </a:r>
            <a:r>
              <a:rPr lang="ru-RU">
                <a:solidFill>
                  <a:prstClr val="black"/>
                </a:solidFill>
              </a:rPr>
              <a:t>(например, эналаприл)</a:t>
            </a:r>
            <a:endParaRPr/>
          </a:p>
          <a:p>
            <a:pPr lvl="1">
              <a:spcBef>
                <a:spcPts val="600"/>
              </a:spcBef>
              <a:buClr>
                <a:srgbClr val="00B050"/>
              </a:buClr>
              <a:defRPr/>
            </a:pPr>
            <a:r>
              <a:rPr lang="ru-RU" b="1">
                <a:solidFill>
                  <a:srgbClr val="C00000"/>
                </a:solidFill>
              </a:rPr>
              <a:t> </a:t>
            </a:r>
            <a:r>
              <a:rPr lang="ru-RU" b="1">
                <a:solidFill>
                  <a:prstClr val="black"/>
                </a:solidFill>
              </a:rPr>
              <a:t>Антагонисты рецепторов ангиотензина </a:t>
            </a:r>
            <a:r>
              <a:rPr lang="en-US" b="1">
                <a:solidFill>
                  <a:prstClr val="black"/>
                </a:solidFill>
              </a:rPr>
              <a:t>II</a:t>
            </a:r>
            <a:r>
              <a:rPr lang="ru-RU" b="1">
                <a:solidFill>
                  <a:prstClr val="black"/>
                </a:solidFill>
              </a:rPr>
              <a:t> </a:t>
            </a:r>
            <a:r>
              <a:rPr lang="ru-RU">
                <a:solidFill>
                  <a:prstClr val="black"/>
                </a:solidFill>
              </a:rPr>
              <a:t>(например, лозартан)</a:t>
            </a:r>
          </a:p>
          <a:p>
            <a:pPr lvl="1">
              <a:spcBef>
                <a:spcPts val="600"/>
              </a:spcBef>
              <a:buClr>
                <a:srgbClr val="00B050"/>
              </a:buClr>
              <a:defRPr/>
            </a:pPr>
            <a:r>
              <a:rPr lang="ru-RU" b="1">
                <a:solidFill>
                  <a:srgbClr val="C00000"/>
                </a:solidFill>
              </a:rPr>
              <a:t> </a:t>
            </a:r>
            <a:r>
              <a:rPr lang="ru-RU" b="1"/>
              <a:t>Диуретики </a:t>
            </a:r>
            <a:r>
              <a:rPr lang="ru-RU"/>
              <a:t>(например, гипотиазид)</a:t>
            </a:r>
            <a:endParaRPr/>
          </a:p>
          <a:p>
            <a:pPr lvl="1">
              <a:spcBef>
                <a:spcPts val="600"/>
              </a:spcBef>
              <a:buClr>
                <a:srgbClr val="00B050"/>
              </a:buClr>
              <a:defRPr/>
            </a:pPr>
            <a:r>
              <a:rPr lang="ru-RU" b="1">
                <a:solidFill>
                  <a:srgbClr val="C00000"/>
                </a:solidFill>
              </a:rPr>
              <a:t> </a:t>
            </a:r>
            <a:r>
              <a:rPr lang="ru-RU" b="1"/>
              <a:t>Антагонисты кальция </a:t>
            </a:r>
            <a:r>
              <a:rPr lang="ru-RU"/>
              <a:t>(например, амлодипин)</a:t>
            </a:r>
            <a:endParaRPr/>
          </a:p>
          <a:p>
            <a:pPr lvl="1">
              <a:spcBef>
                <a:spcPts val="600"/>
              </a:spcBef>
              <a:buClr>
                <a:srgbClr val="00B050"/>
              </a:buClr>
              <a:defRPr/>
            </a:pPr>
            <a:r>
              <a:rPr lang="ru-RU" b="1">
                <a:solidFill>
                  <a:srgbClr val="C00000"/>
                </a:solidFill>
              </a:rPr>
              <a:t> </a:t>
            </a:r>
            <a:r>
              <a:rPr lang="ru-RU" b="1"/>
              <a:t>Бета-блокаторы </a:t>
            </a:r>
            <a:r>
              <a:rPr lang="ru-RU"/>
              <a:t>(например, метапролол)</a:t>
            </a:r>
            <a:endParaRPr/>
          </a:p>
          <a:p>
            <a:pPr lvl="1">
              <a:spcBef>
                <a:spcPts val="600"/>
              </a:spcBef>
              <a:buClr>
                <a:srgbClr val="00B050"/>
              </a:buClr>
              <a:defRPr/>
            </a:pPr>
            <a:endParaRPr lang="ru-RU" b="1"/>
          </a:p>
        </p:txBody>
      </p:sp>
      <p:sp>
        <p:nvSpPr>
          <p:cNvPr id="9" name="Правая фигурная скобка 10"/>
          <p:cNvSpPr/>
          <p:nvPr/>
        </p:nvSpPr>
        <p:spPr bwMode="auto">
          <a:xfrm>
            <a:off x="4788024" y="2636912"/>
            <a:ext cx="144016" cy="576064"/>
          </a:xfrm>
          <a:prstGeom prst="rightBrace">
            <a:avLst>
              <a:gd name="adj1" fmla="val 8333"/>
              <a:gd name="adj2" fmla="val 50000"/>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ru-RU"/>
          </a:p>
        </p:txBody>
      </p:sp>
      <p:sp>
        <p:nvSpPr>
          <p:cNvPr id="10" name="Прямоугольник 12"/>
          <p:cNvSpPr/>
          <p:nvPr/>
        </p:nvSpPr>
        <p:spPr bwMode="auto">
          <a:xfrm>
            <a:off x="538768" y="729197"/>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11" name="Rectangle 3"/>
          <p:cNvSpPr>
            <a:spLocks noChangeArrowheads="1"/>
          </p:cNvSpPr>
          <p:nvPr/>
        </p:nvSpPr>
        <p:spPr bwMode="auto">
          <a:xfrm>
            <a:off x="0" y="6196045"/>
            <a:ext cx="9144000" cy="692150"/>
          </a:xfrm>
          <a:prstGeom prst="rect">
            <a:avLst/>
          </a:prstGeom>
          <a:solidFill>
            <a:srgbClr val="C1FFC1"/>
          </a:solidFill>
          <a:ln w="9525">
            <a:noFill/>
            <a:miter lim="800000"/>
            <a:headEnd/>
            <a:tailEnd/>
          </a:ln>
        </p:spPr>
        <p:txBody>
          <a:bodyPr wrap="none" anchor="ctr"/>
          <a:lstStyle/>
          <a:p>
            <a:pPr algn="ctr">
              <a:defRPr/>
            </a:pPr>
            <a:r>
              <a:rPr lang="ru-RU" sz="1600" b="1">
                <a:solidFill>
                  <a:prstClr val="black"/>
                </a:solidFill>
              </a:rPr>
              <a:t>Национальные рекомендации «Кардиоваскулярная профилактика 2017»</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276562" y="188640"/>
            <a:ext cx="8538566" cy="523220"/>
          </a:xfrm>
          <a:prstGeom prst="rect">
            <a:avLst/>
          </a:prstGeom>
        </p:spPr>
        <p:txBody>
          <a:bodyPr wrap="square">
            <a:spAutoFit/>
          </a:bodyPr>
          <a:lstStyle/>
          <a:p>
            <a:pPr algn="ctr">
              <a:defRPr/>
            </a:pPr>
            <a:r>
              <a:rPr lang="ru-RU" sz="2800" b="1">
                <a:solidFill>
                  <a:schemeClr val="accent5">
                    <a:lumMod val="50000"/>
                  </a:schemeClr>
                </a:solidFill>
                <a:latin typeface="Calibri"/>
              </a:rPr>
              <a:t>Факторы риска инсульта: </a:t>
            </a:r>
            <a:r>
              <a:rPr lang="ru-RU" sz="2800" b="1">
                <a:solidFill>
                  <a:srgbClr val="C00000"/>
                </a:solidFill>
                <a:latin typeface="Calibri"/>
              </a:rPr>
              <a:t>фибрилляция предсердий</a:t>
            </a:r>
            <a:endParaRPr lang="ru-RU" sz="2800" b="1">
              <a:solidFill>
                <a:srgbClr val="C00000"/>
              </a:solidFill>
            </a:endParaRPr>
          </a:p>
        </p:txBody>
      </p:sp>
      <p:sp>
        <p:nvSpPr>
          <p:cNvPr id="5" name="Прямоугольник 2"/>
          <p:cNvSpPr/>
          <p:nvPr/>
        </p:nvSpPr>
        <p:spPr bwMode="auto">
          <a:xfrm>
            <a:off x="395536" y="1124744"/>
            <a:ext cx="8428750" cy="3231654"/>
          </a:xfrm>
          <a:prstGeom prst="rect">
            <a:avLst/>
          </a:prstGeom>
        </p:spPr>
        <p:txBody>
          <a:bodyPr wrap="square">
            <a:spAutoFit/>
          </a:bodyPr>
          <a:lstStyle/>
          <a:p>
            <a:pPr marL="285750" indent="-285750" algn="just">
              <a:buFont typeface="Wingdings"/>
              <a:buChar char="q"/>
              <a:defRPr/>
            </a:pPr>
            <a:r>
              <a:rPr lang="ru-RU">
                <a:solidFill>
                  <a:srgbClr val="C00000"/>
                </a:solidFill>
              </a:rPr>
              <a:t> </a:t>
            </a:r>
            <a:r>
              <a:rPr lang="ru-RU" b="1">
                <a:latin typeface="Calibri"/>
              </a:rPr>
              <a:t>Фибрилляция предсердий (мерцательная аритмия) – это наиболее часто встречающееся устойчивое нарушение ритма сердца. </a:t>
            </a:r>
            <a:endParaRPr/>
          </a:p>
          <a:p>
            <a:pPr algn="just">
              <a:defRPr/>
            </a:pPr>
            <a:endParaRPr lang="ru-RU" b="1">
              <a:latin typeface="Calibri"/>
            </a:endParaRPr>
          </a:p>
          <a:p>
            <a:pPr marL="285750" indent="-285750" algn="just">
              <a:buFont typeface="Wingdings"/>
              <a:buChar char="q"/>
              <a:defRPr/>
            </a:pPr>
            <a:r>
              <a:rPr lang="ru-RU">
                <a:solidFill>
                  <a:srgbClr val="C00000"/>
                </a:solidFill>
              </a:rPr>
              <a:t> </a:t>
            </a:r>
            <a:r>
              <a:rPr lang="ru-RU" b="1">
                <a:latin typeface="Calibri"/>
              </a:rPr>
              <a:t>При мерцательной аритмии в предсердиях возникают хаотические электрические сигналы, в результате чего сердце сокращается неритмично. </a:t>
            </a:r>
            <a:endParaRPr/>
          </a:p>
          <a:p>
            <a:pPr marL="285750" indent="-285750" algn="just">
              <a:buFont typeface="Wingdings"/>
              <a:buChar char="q"/>
              <a:defRPr/>
            </a:pPr>
            <a:endParaRPr lang="ru-RU" b="1">
              <a:latin typeface="Calibri"/>
            </a:endParaRPr>
          </a:p>
          <a:p>
            <a:pPr marL="285750" indent="-285750" algn="just">
              <a:buFont typeface="Wingdings"/>
              <a:buChar char="q"/>
              <a:defRPr/>
            </a:pPr>
            <a:r>
              <a:rPr lang="ru-RU">
                <a:solidFill>
                  <a:srgbClr val="C00000"/>
                </a:solidFill>
              </a:rPr>
              <a:t> </a:t>
            </a:r>
            <a:r>
              <a:rPr lang="ru-RU" b="1">
                <a:latin typeface="Calibri"/>
              </a:rPr>
              <a:t>Такая неправильная работа предсердий может приводить к образованию в них сгустков крови (тромбов)</a:t>
            </a:r>
            <a:endParaRPr/>
          </a:p>
          <a:p>
            <a:pPr marL="285750" indent="-285750" algn="just">
              <a:buFont typeface="Wingdings"/>
              <a:buChar char="q"/>
              <a:defRPr/>
            </a:pPr>
            <a:endParaRPr lang="ru-RU" b="1">
              <a:latin typeface="Calibri"/>
            </a:endParaRPr>
          </a:p>
          <a:p>
            <a:pPr marL="285750" indent="-285750" algn="just">
              <a:buFont typeface="Wingdings"/>
              <a:buChar char="q"/>
              <a:defRPr/>
            </a:pPr>
            <a:r>
              <a:rPr lang="ru-RU">
                <a:solidFill>
                  <a:srgbClr val="C00000"/>
                </a:solidFill>
              </a:rPr>
              <a:t> </a:t>
            </a:r>
            <a:r>
              <a:rPr lang="ru-RU" b="1">
                <a:latin typeface="Calibri"/>
              </a:rPr>
              <a:t>Если такой тромб или его часть с кровотоком попадает в мозг, у человека развивается инсульт</a:t>
            </a:r>
            <a:endParaRPr lang="ru-RU" b="1"/>
          </a:p>
        </p:txBody>
      </p:sp>
      <p:pic>
        <p:nvPicPr>
          <p:cNvPr id="6" name="Picture 3"/>
          <p:cNvPicPr>
            <a:picLocks noChangeAspect="1" noChangeArrowheads="1"/>
          </p:cNvPicPr>
          <p:nvPr/>
        </p:nvPicPr>
        <p:blipFill>
          <a:blip r:embed="rId2"/>
          <a:stretch/>
        </p:blipFill>
        <p:spPr bwMode="auto">
          <a:xfrm>
            <a:off x="2843807" y="4429108"/>
            <a:ext cx="3714776" cy="2428892"/>
          </a:xfrm>
          <a:prstGeom prst="rect">
            <a:avLst/>
          </a:prstGeom>
          <a:noFill/>
          <a:ln w="9525">
            <a:noFill/>
            <a:miter lim="800000"/>
            <a:headEnd/>
            <a:tailEnd/>
          </a:ln>
        </p:spPr>
      </p:pic>
      <p:sp>
        <p:nvSpPr>
          <p:cNvPr id="7" name="Прямоугольник 6"/>
          <p:cNvSpPr/>
          <p:nvPr/>
        </p:nvSpPr>
        <p:spPr bwMode="auto">
          <a:xfrm>
            <a:off x="605847" y="836712"/>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276562" y="188640"/>
            <a:ext cx="8538566" cy="523220"/>
          </a:xfrm>
          <a:prstGeom prst="rect">
            <a:avLst/>
          </a:prstGeom>
        </p:spPr>
        <p:txBody>
          <a:bodyPr wrap="square">
            <a:spAutoFit/>
          </a:bodyPr>
          <a:lstStyle/>
          <a:p>
            <a:pPr algn="ctr">
              <a:defRPr/>
            </a:pPr>
            <a:r>
              <a:rPr lang="ru-RU" sz="2800" b="1">
                <a:solidFill>
                  <a:srgbClr val="4BACC6">
                    <a:lumMod val="50000"/>
                  </a:srgbClr>
                </a:solidFill>
              </a:rPr>
              <a:t>Факторы риска инсульта: </a:t>
            </a:r>
            <a:r>
              <a:rPr lang="ru-RU" sz="2800" b="1">
                <a:solidFill>
                  <a:srgbClr val="C00000"/>
                </a:solidFill>
              </a:rPr>
              <a:t>фибрилляция предсердий</a:t>
            </a:r>
          </a:p>
        </p:txBody>
      </p:sp>
      <p:sp>
        <p:nvSpPr>
          <p:cNvPr id="5" name="Прямоугольник 6"/>
          <p:cNvSpPr/>
          <p:nvPr/>
        </p:nvSpPr>
        <p:spPr bwMode="auto">
          <a:xfrm>
            <a:off x="605847" y="836712"/>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6" name="Прямоугольник 5"/>
          <p:cNvSpPr/>
          <p:nvPr/>
        </p:nvSpPr>
        <p:spPr bwMode="auto">
          <a:xfrm>
            <a:off x="755576" y="1124744"/>
            <a:ext cx="8064896" cy="3416320"/>
          </a:xfrm>
          <a:prstGeom prst="rect">
            <a:avLst/>
          </a:prstGeom>
        </p:spPr>
        <p:txBody>
          <a:bodyPr wrap="square">
            <a:spAutoFit/>
          </a:bodyPr>
          <a:lstStyle/>
          <a:p>
            <a:pPr marL="285750" indent="-285750">
              <a:spcAft>
                <a:spcPts val="1200"/>
              </a:spcAft>
              <a:buFont typeface="Wingdings"/>
              <a:buChar char="ü"/>
              <a:defRPr/>
            </a:pPr>
            <a:r>
              <a:rPr lang="ru-RU" sz="2800"/>
              <a:t>Фибрилляция предсердий увеличивает </a:t>
            </a:r>
            <a:r>
              <a:rPr lang="ru-RU" sz="2800" b="1">
                <a:solidFill>
                  <a:srgbClr val="FF0000"/>
                </a:solidFill>
              </a:rPr>
              <a:t>риск развития инсульта в 3 раза </a:t>
            </a:r>
            <a:endParaRPr/>
          </a:p>
          <a:p>
            <a:pPr marL="285750" indent="-285750">
              <a:spcAft>
                <a:spcPts val="1200"/>
              </a:spcAft>
              <a:buFont typeface="Wingdings"/>
              <a:buChar char="ü"/>
              <a:defRPr/>
            </a:pPr>
            <a:r>
              <a:rPr lang="ru-RU" sz="2800"/>
              <a:t>Если у Вас есть фибрилляция предсердий, врач с помощью специальной Шкалы оценит Ваш риск развития инсульта </a:t>
            </a:r>
            <a:endParaRPr/>
          </a:p>
          <a:p>
            <a:pPr marL="285750" indent="-285750">
              <a:spcAft>
                <a:spcPts val="1200"/>
              </a:spcAft>
              <a:buFont typeface="Wingdings"/>
              <a:buChar char="ü"/>
              <a:defRPr/>
            </a:pPr>
            <a:r>
              <a:rPr lang="ru-RU" sz="2800"/>
              <a:t>Если риск повышен, врач назначит лекарства, предотвращающие развитие инсульта  </a:t>
            </a:r>
            <a:endParaRPr/>
          </a:p>
        </p:txBody>
      </p:sp>
      <p:pic>
        <p:nvPicPr>
          <p:cNvPr id="7" name="Picture 2"/>
          <p:cNvPicPr>
            <a:picLocks noChangeAspect="1" noChangeArrowheads="1"/>
          </p:cNvPicPr>
          <p:nvPr/>
        </p:nvPicPr>
        <p:blipFill>
          <a:blip r:embed="rId2"/>
          <a:stretch/>
        </p:blipFill>
        <p:spPr bwMode="auto">
          <a:xfrm>
            <a:off x="5669240" y="4829383"/>
            <a:ext cx="2857552" cy="1752579"/>
          </a:xfrm>
          <a:prstGeom prst="rect">
            <a:avLst/>
          </a:prstGeom>
          <a:noFill/>
          <a:ln w="9525">
            <a:noFill/>
            <a:miter lim="800000"/>
            <a:headEnd/>
            <a:tailEnd/>
          </a:ln>
        </p:spPr>
      </p:pic>
      <p:pic>
        <p:nvPicPr>
          <p:cNvPr id="8" name="Picture 2" descr="ÐÐ¾ÑÐ¾Ð¶ÐµÐµ Ð¸Ð·Ð¾Ð±ÑÐ°Ð¶ÐµÐ½Ð¸Ðµ"/>
          <p:cNvPicPr>
            <a:picLocks noChangeAspect="1" noChangeArrowheads="1"/>
          </p:cNvPicPr>
          <p:nvPr/>
        </p:nvPicPr>
        <p:blipFill>
          <a:blip r:embed="rId3"/>
          <a:stretch/>
        </p:blipFill>
        <p:spPr bwMode="auto">
          <a:xfrm>
            <a:off x="1115616" y="4676960"/>
            <a:ext cx="2808312" cy="190500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1"/>
          <p:cNvSpPr>
            <a:spLocks noChangeArrowheads="1"/>
          </p:cNvSpPr>
          <p:nvPr/>
        </p:nvSpPr>
        <p:spPr bwMode="auto">
          <a:xfrm>
            <a:off x="467544" y="2596262"/>
            <a:ext cx="8364422" cy="12003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just" defTabSz="914400">
              <a:lnSpc>
                <a:spcPct val="100000"/>
              </a:lnSpc>
              <a:spcBef>
                <a:spcPts val="0"/>
              </a:spcBef>
              <a:spcAft>
                <a:spcPts val="0"/>
              </a:spcAft>
              <a:buClrTx/>
              <a:buSzTx/>
              <a:buFontTx/>
              <a:buNone/>
              <a:defRPr/>
            </a:pPr>
            <a:r>
              <a:rPr lang="ru-RU" sz="2400" b="1" i="0" u="none" strike="noStrike" cap="none">
                <a:ln>
                  <a:noFill/>
                </a:ln>
                <a:solidFill>
                  <a:srgbClr val="00B050"/>
                </a:solidFill>
                <a:ea typeface="Times New Roman"/>
                <a:cs typeface="Arial"/>
              </a:rPr>
              <a:t>Укажите, через сколько лет после отказа от курения риск развития инсульта снижается до уровня никогда не курившего человека</a:t>
            </a:r>
            <a:endParaRPr lang="ru-RU" sz="2400" b="0" i="0" u="none" strike="noStrike" cap="none">
              <a:ln>
                <a:noFill/>
              </a:ln>
              <a:solidFill>
                <a:srgbClr val="00B050"/>
              </a:solidFill>
              <a:ea typeface="Times New Roman"/>
              <a:cs typeface="Arial"/>
            </a:endParaRPr>
          </a:p>
        </p:txBody>
      </p:sp>
      <p:pic>
        <p:nvPicPr>
          <p:cNvPr id="5" name="Picture 6" descr="https://encrypted-tbn1.gstatic.com/images?q=tbn:ANd9GcQsFIdaiMFeiIBbewKOlbYnay324g_NSr3eRdotkShUpF0PoPqj"/>
          <p:cNvPicPr>
            <a:picLocks noChangeAspect="1" noChangeArrowheads="1"/>
          </p:cNvPicPr>
          <p:nvPr/>
        </p:nvPicPr>
        <p:blipFill>
          <a:blip r:embed="rId2"/>
          <a:stretch/>
        </p:blipFill>
        <p:spPr bwMode="auto">
          <a:xfrm>
            <a:off x="7092280" y="5013176"/>
            <a:ext cx="1703682" cy="1703682"/>
          </a:xfrm>
          <a:prstGeom prst="rect">
            <a:avLst/>
          </a:prstGeom>
          <a:noFill/>
        </p:spPr>
      </p:pic>
      <p:pic>
        <p:nvPicPr>
          <p:cNvPr id="6" name="Picture 3" descr="Картинки по запросу smoking and heart"/>
          <p:cNvPicPr>
            <a:picLocks noChangeAspect="1" noChangeArrowheads="1"/>
          </p:cNvPicPr>
          <p:nvPr/>
        </p:nvPicPr>
        <p:blipFill>
          <a:blip r:embed="rId3"/>
          <a:stretch/>
        </p:blipFill>
        <p:spPr bwMode="auto">
          <a:xfrm>
            <a:off x="0" y="0"/>
            <a:ext cx="4187924" cy="2354982"/>
          </a:xfrm>
          <a:prstGeom prst="rect">
            <a:avLst/>
          </a:prstGeom>
          <a:noFill/>
        </p:spPr>
      </p:pic>
      <p:sp>
        <p:nvSpPr>
          <p:cNvPr id="7" name="Прямоугольник 6"/>
          <p:cNvSpPr/>
          <p:nvPr/>
        </p:nvSpPr>
        <p:spPr bwMode="auto">
          <a:xfrm>
            <a:off x="4283968" y="188640"/>
            <a:ext cx="4860032" cy="1815882"/>
          </a:xfrm>
          <a:prstGeom prst="rect">
            <a:avLst/>
          </a:prstGeom>
        </p:spPr>
        <p:txBody>
          <a:bodyPr wrap="square">
            <a:spAutoFit/>
          </a:bodyPr>
          <a:lstStyle/>
          <a:p>
            <a:pPr>
              <a:defRPr/>
            </a:pPr>
            <a:r>
              <a:rPr lang="ru-RU" sz="2800" b="1"/>
              <a:t>Отказ от курения – одна из самых важных вещей, которые Вы можете сделать для своего здоровья</a:t>
            </a:r>
            <a:endParaRPr lang="ru-RU" sz="2800"/>
          </a:p>
        </p:txBody>
      </p:sp>
      <p:sp>
        <p:nvSpPr>
          <p:cNvPr id="8" name="Прямоугольник 5"/>
          <p:cNvSpPr/>
          <p:nvPr/>
        </p:nvSpPr>
        <p:spPr bwMode="auto">
          <a:xfrm>
            <a:off x="683568" y="3796591"/>
            <a:ext cx="4464496" cy="2292935"/>
          </a:xfrm>
          <a:prstGeom prst="rect">
            <a:avLst/>
          </a:prstGeom>
        </p:spPr>
        <p:txBody>
          <a:bodyPr wrap="square">
            <a:spAutoFit/>
          </a:bodyPr>
          <a:lstStyle/>
          <a:p>
            <a:pPr marL="514350" indent="-514350">
              <a:spcAft>
                <a:spcPts val="600"/>
              </a:spcAft>
              <a:buClr>
                <a:srgbClr val="FF0000"/>
              </a:buClr>
              <a:buFont typeface="+mj-lt"/>
              <a:buAutoNum type="arabicPeriod"/>
              <a:defRPr/>
            </a:pPr>
            <a:r>
              <a:rPr lang="ru-RU" sz="3200"/>
              <a:t>Через 1 год</a:t>
            </a:r>
            <a:endParaRPr/>
          </a:p>
          <a:p>
            <a:pPr marL="514350" indent="-514350">
              <a:spcAft>
                <a:spcPts val="600"/>
              </a:spcAft>
              <a:buClr>
                <a:srgbClr val="FF0000"/>
              </a:buClr>
              <a:buFont typeface="+mj-lt"/>
              <a:buAutoNum type="arabicPeriod"/>
              <a:defRPr/>
            </a:pPr>
            <a:r>
              <a:rPr lang="ru-RU" sz="3200"/>
              <a:t>Через 5 лет</a:t>
            </a:r>
            <a:endParaRPr/>
          </a:p>
          <a:p>
            <a:pPr marL="514350" indent="-514350">
              <a:spcAft>
                <a:spcPts val="600"/>
              </a:spcAft>
              <a:buClr>
                <a:srgbClr val="FF0000"/>
              </a:buClr>
              <a:buFont typeface="+mj-lt"/>
              <a:buAutoNum type="arabicPeriod"/>
              <a:defRPr/>
            </a:pPr>
            <a:r>
              <a:rPr lang="ru-RU" sz="3200"/>
              <a:t>Через 10 лет </a:t>
            </a:r>
            <a:endParaRPr/>
          </a:p>
          <a:p>
            <a:pPr marL="514350" indent="-514350">
              <a:spcAft>
                <a:spcPts val="600"/>
              </a:spcAft>
              <a:buClr>
                <a:srgbClr val="FF0000"/>
              </a:buClr>
              <a:buFont typeface="+mj-lt"/>
              <a:buAutoNum type="arabicPeriod"/>
              <a:defRPr/>
            </a:pPr>
            <a:r>
              <a:rPr lang="ru-RU" sz="3200"/>
              <a:t>Никогда</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1"/>
          <p:cNvSpPr>
            <a:spLocks noChangeArrowheads="1"/>
          </p:cNvSpPr>
          <p:nvPr/>
        </p:nvSpPr>
        <p:spPr bwMode="auto">
          <a:xfrm>
            <a:off x="467544" y="2596262"/>
            <a:ext cx="8364422" cy="120032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just" defTabSz="914400">
              <a:lnSpc>
                <a:spcPct val="100000"/>
              </a:lnSpc>
              <a:spcBef>
                <a:spcPts val="0"/>
              </a:spcBef>
              <a:spcAft>
                <a:spcPts val="0"/>
              </a:spcAft>
              <a:buClrTx/>
              <a:buSzTx/>
              <a:buFontTx/>
              <a:buNone/>
              <a:defRPr/>
            </a:pPr>
            <a:r>
              <a:rPr lang="ru-RU" sz="2400" b="1" i="0" u="none" strike="noStrike" cap="none">
                <a:ln>
                  <a:noFill/>
                </a:ln>
                <a:solidFill>
                  <a:srgbClr val="00B050"/>
                </a:solidFill>
                <a:ea typeface="Times New Roman"/>
                <a:cs typeface="Arial"/>
              </a:rPr>
              <a:t>Укажите, через сколько лет после отказа от курения риск развития инсульта снижается до уровня никогда не курившего человека</a:t>
            </a:r>
            <a:endParaRPr lang="ru-RU" sz="2400" b="0" i="0" u="none" strike="noStrike" cap="none">
              <a:ln>
                <a:noFill/>
              </a:ln>
              <a:solidFill>
                <a:srgbClr val="00B050"/>
              </a:solidFill>
              <a:ea typeface="Times New Roman"/>
              <a:cs typeface="Arial"/>
            </a:endParaRPr>
          </a:p>
        </p:txBody>
      </p:sp>
      <p:pic>
        <p:nvPicPr>
          <p:cNvPr id="5" name="Picture 6" descr="https://encrypted-tbn1.gstatic.com/images?q=tbn:ANd9GcQsFIdaiMFeiIBbewKOlbYnay324g_NSr3eRdotkShUpF0PoPqj"/>
          <p:cNvPicPr>
            <a:picLocks noChangeAspect="1" noChangeArrowheads="1"/>
          </p:cNvPicPr>
          <p:nvPr/>
        </p:nvPicPr>
        <p:blipFill>
          <a:blip r:embed="rId2"/>
          <a:stretch/>
        </p:blipFill>
        <p:spPr bwMode="auto">
          <a:xfrm>
            <a:off x="7092280" y="5013176"/>
            <a:ext cx="1703682" cy="1703682"/>
          </a:xfrm>
          <a:prstGeom prst="rect">
            <a:avLst/>
          </a:prstGeom>
          <a:noFill/>
        </p:spPr>
      </p:pic>
      <p:pic>
        <p:nvPicPr>
          <p:cNvPr id="6" name="Picture 3" descr="Картинки по запросу smoking and heart"/>
          <p:cNvPicPr>
            <a:picLocks noChangeAspect="1" noChangeArrowheads="1"/>
          </p:cNvPicPr>
          <p:nvPr/>
        </p:nvPicPr>
        <p:blipFill>
          <a:blip r:embed="rId3"/>
          <a:stretch/>
        </p:blipFill>
        <p:spPr bwMode="auto">
          <a:xfrm>
            <a:off x="0" y="0"/>
            <a:ext cx="4187924" cy="2354982"/>
          </a:xfrm>
          <a:prstGeom prst="rect">
            <a:avLst/>
          </a:prstGeom>
          <a:noFill/>
        </p:spPr>
      </p:pic>
      <p:sp>
        <p:nvSpPr>
          <p:cNvPr id="7" name="Прямоугольник 6"/>
          <p:cNvSpPr/>
          <p:nvPr/>
        </p:nvSpPr>
        <p:spPr bwMode="auto">
          <a:xfrm>
            <a:off x="4283968" y="188640"/>
            <a:ext cx="4860032" cy="1815882"/>
          </a:xfrm>
          <a:prstGeom prst="rect">
            <a:avLst/>
          </a:prstGeom>
        </p:spPr>
        <p:txBody>
          <a:bodyPr wrap="square">
            <a:spAutoFit/>
          </a:bodyPr>
          <a:lstStyle/>
          <a:p>
            <a:pPr>
              <a:defRPr/>
            </a:pPr>
            <a:r>
              <a:rPr lang="ru-RU" sz="2800" b="1"/>
              <a:t>Отказ от курения – одна из самых важных вещей, которые Вы можете сделать для своего здоровья</a:t>
            </a:r>
            <a:endParaRPr lang="ru-RU" sz="2800"/>
          </a:p>
        </p:txBody>
      </p:sp>
      <p:sp>
        <p:nvSpPr>
          <p:cNvPr id="8" name="Прямоугольник 5"/>
          <p:cNvSpPr/>
          <p:nvPr/>
        </p:nvSpPr>
        <p:spPr bwMode="auto">
          <a:xfrm>
            <a:off x="683568" y="3796591"/>
            <a:ext cx="4464496" cy="2292935"/>
          </a:xfrm>
          <a:prstGeom prst="rect">
            <a:avLst/>
          </a:prstGeom>
        </p:spPr>
        <p:txBody>
          <a:bodyPr wrap="square">
            <a:spAutoFit/>
          </a:bodyPr>
          <a:lstStyle/>
          <a:p>
            <a:pPr marL="514350" indent="-514350">
              <a:spcAft>
                <a:spcPts val="600"/>
              </a:spcAft>
              <a:buClr>
                <a:srgbClr val="FF0000"/>
              </a:buClr>
              <a:buFont typeface="+mj-lt"/>
              <a:buAutoNum type="arabicPeriod"/>
              <a:defRPr/>
            </a:pPr>
            <a:r>
              <a:rPr lang="ru-RU" sz="3200"/>
              <a:t>Через 1 год</a:t>
            </a:r>
            <a:endParaRPr/>
          </a:p>
          <a:p>
            <a:pPr marL="514350" indent="-514350">
              <a:spcAft>
                <a:spcPts val="600"/>
              </a:spcAft>
              <a:buClr>
                <a:srgbClr val="FF0000"/>
              </a:buClr>
              <a:buFont typeface="+mj-lt"/>
              <a:buAutoNum type="arabicPeriod"/>
              <a:defRPr/>
            </a:pPr>
            <a:r>
              <a:rPr lang="ru-RU" sz="3200" b="1">
                <a:solidFill>
                  <a:srgbClr val="C00000"/>
                </a:solidFill>
              </a:rPr>
              <a:t>Через 5 лет</a:t>
            </a:r>
            <a:endParaRPr/>
          </a:p>
          <a:p>
            <a:pPr marL="514350" indent="-514350">
              <a:spcAft>
                <a:spcPts val="600"/>
              </a:spcAft>
              <a:buClr>
                <a:srgbClr val="FF0000"/>
              </a:buClr>
              <a:buFont typeface="+mj-lt"/>
              <a:buAutoNum type="arabicPeriod"/>
              <a:defRPr/>
            </a:pPr>
            <a:r>
              <a:rPr lang="ru-RU" sz="3200"/>
              <a:t>Через 10 лет </a:t>
            </a:r>
            <a:endParaRPr/>
          </a:p>
          <a:p>
            <a:pPr marL="514350" indent="-514350">
              <a:spcAft>
                <a:spcPts val="600"/>
              </a:spcAft>
              <a:buClr>
                <a:srgbClr val="FF0000"/>
              </a:buClr>
              <a:buFont typeface="+mj-lt"/>
              <a:buAutoNum type="arabicPeriod"/>
              <a:defRPr/>
            </a:pPr>
            <a:r>
              <a:rPr lang="ru-RU" sz="3200"/>
              <a:t>Никогда</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object 16"/>
          <p:cNvSpPr/>
          <p:nvPr/>
        </p:nvSpPr>
        <p:spPr bwMode="auto">
          <a:xfrm>
            <a:off x="568916" y="1546565"/>
            <a:ext cx="3733300" cy="4101300"/>
          </a:xfrm>
          <a:prstGeom prst="rect">
            <a:avLst/>
          </a:prstGeom>
          <a:blipFill>
            <a:blip r:embed="rId2"/>
            <a:stretch/>
          </a:blipFill>
        </p:spPr>
        <p:txBody>
          <a:bodyPr wrap="square" lIns="0" tIns="0" rIns="0" bIns="0" rtlCol="0"/>
          <a:lstStyle/>
          <a:p>
            <a:pPr>
              <a:defRPr/>
            </a:pPr>
            <a:endParaRPr/>
          </a:p>
        </p:txBody>
      </p:sp>
      <p:sp>
        <p:nvSpPr>
          <p:cNvPr id="5" name="TextBox 4"/>
          <p:cNvSpPr>
            <a:spLocks/>
          </p:cNvSpPr>
          <p:nvPr/>
        </p:nvSpPr>
        <p:spPr bwMode="auto">
          <a:xfrm>
            <a:off x="5004048" y="1124744"/>
            <a:ext cx="3587804" cy="4944943"/>
          </a:xfrm>
          <a:prstGeom prst="rect">
            <a:avLst/>
          </a:prstGeom>
          <a:noFill/>
        </p:spPr>
        <p:txBody>
          <a:bodyPr wrap="square" rtlCol="0">
            <a:spAutoFit/>
          </a:bodyPr>
          <a:lstStyle/>
          <a:p>
            <a:pPr marR="5080">
              <a:lnSpc>
                <a:spcPct val="100000"/>
              </a:lnSpc>
              <a:spcBef>
                <a:spcPts val="100"/>
              </a:spcBef>
              <a:tabLst>
                <a:tab pos="299720" algn="l"/>
              </a:tabLst>
              <a:defRPr/>
            </a:pPr>
            <a:r>
              <a:rPr lang="ru-RU" sz="2400" b="1">
                <a:solidFill>
                  <a:srgbClr val="C00000"/>
                </a:solidFill>
              </a:rPr>
              <a:t> </a:t>
            </a:r>
            <a:r>
              <a:rPr lang="ru-RU" sz="2400" spc="-130">
                <a:solidFill>
                  <a:schemeClr val="accent5">
                    <a:lumMod val="50000"/>
                  </a:schemeClr>
                </a:solidFill>
                <a:cs typeface="Trebuchet MS"/>
              </a:rPr>
              <a:t>Поражение мозговой артерии  атеросклерозом  – образование бляшек  – наростов из холестерина  и других  липидов </a:t>
            </a:r>
            <a:endParaRPr/>
          </a:p>
          <a:p>
            <a:pPr marR="5080">
              <a:lnSpc>
                <a:spcPct val="100000"/>
              </a:lnSpc>
              <a:spcBef>
                <a:spcPts val="100"/>
              </a:spcBef>
              <a:tabLst>
                <a:tab pos="299720" algn="l"/>
              </a:tabLst>
              <a:defRPr/>
            </a:pPr>
            <a:endParaRPr lang="ru-RU" sz="2400" spc="-130">
              <a:solidFill>
                <a:schemeClr val="accent5">
                  <a:lumMod val="50000"/>
                </a:schemeClr>
              </a:solidFill>
              <a:cs typeface="Trebuchet MS"/>
            </a:endParaRPr>
          </a:p>
          <a:p>
            <a:pPr marR="5080">
              <a:lnSpc>
                <a:spcPct val="100000"/>
              </a:lnSpc>
              <a:spcBef>
                <a:spcPts val="100"/>
              </a:spcBef>
              <a:tabLst>
                <a:tab pos="299720" algn="l"/>
              </a:tabLst>
              <a:defRPr/>
            </a:pPr>
            <a:r>
              <a:rPr lang="ru-RU" sz="2400" b="1">
                <a:solidFill>
                  <a:srgbClr val="C00000"/>
                </a:solidFill>
              </a:rPr>
              <a:t> </a:t>
            </a:r>
            <a:r>
              <a:rPr lang="ru-RU" sz="2400" spc="-130">
                <a:solidFill>
                  <a:schemeClr val="accent5">
                    <a:lumMod val="50000"/>
                  </a:schemeClr>
                </a:solidFill>
                <a:cs typeface="Trebuchet MS"/>
              </a:rPr>
              <a:t>Может  произойти  разрыв бляшки  и  образование кровяного сгустка  –  тромба</a:t>
            </a:r>
            <a:endParaRPr/>
          </a:p>
          <a:p>
            <a:pPr marR="5080">
              <a:lnSpc>
                <a:spcPct val="100000"/>
              </a:lnSpc>
              <a:spcBef>
                <a:spcPts val="100"/>
              </a:spcBef>
              <a:tabLst>
                <a:tab pos="299720" algn="l"/>
              </a:tabLst>
              <a:defRPr/>
            </a:pPr>
            <a:endParaRPr lang="ru-RU" sz="2400" spc="-130">
              <a:solidFill>
                <a:schemeClr val="accent5">
                  <a:lumMod val="50000"/>
                </a:schemeClr>
              </a:solidFill>
              <a:cs typeface="Trebuchet MS"/>
            </a:endParaRPr>
          </a:p>
          <a:p>
            <a:pPr marR="5080">
              <a:lnSpc>
                <a:spcPct val="100000"/>
              </a:lnSpc>
              <a:spcBef>
                <a:spcPts val="100"/>
              </a:spcBef>
              <a:tabLst>
                <a:tab pos="299720" algn="l"/>
              </a:tabLst>
              <a:defRPr/>
            </a:pPr>
            <a:r>
              <a:rPr lang="ru-RU" sz="2400" b="1">
                <a:solidFill>
                  <a:srgbClr val="C00000"/>
                </a:solidFill>
              </a:rPr>
              <a:t> </a:t>
            </a:r>
            <a:r>
              <a:rPr lang="ru-RU" sz="2400" spc="-130">
                <a:solidFill>
                  <a:schemeClr val="accent5">
                    <a:lumMod val="50000"/>
                  </a:schemeClr>
                </a:solidFill>
                <a:cs typeface="Trebuchet MS"/>
              </a:rPr>
              <a:t>При инсульте  происходит закупорка мозговой артерии образовавшимся  тромбом  </a:t>
            </a:r>
            <a:endParaRPr lang="ru-RU" sz="2400">
              <a:solidFill>
                <a:schemeClr val="accent5">
                  <a:lumMod val="50000"/>
                </a:schemeClr>
              </a:solidFill>
              <a:cs typeface="Trebuchet MS"/>
            </a:endParaRPr>
          </a:p>
        </p:txBody>
      </p:sp>
      <p:sp>
        <p:nvSpPr>
          <p:cNvPr id="6" name="Заголовок 1"/>
          <p:cNvSpPr>
            <a:spLocks noGrp="1"/>
          </p:cNvSpPr>
          <p:nvPr>
            <p:ph type="title"/>
          </p:nvPr>
        </p:nvSpPr>
        <p:spPr bwMode="auto">
          <a:xfrm>
            <a:off x="467544" y="116632"/>
            <a:ext cx="8208912" cy="792087"/>
          </a:xfrm>
        </p:spPr>
        <p:txBody>
          <a:bodyPr>
            <a:normAutofit/>
          </a:bodyPr>
          <a:lstStyle/>
          <a:p>
            <a:pPr>
              <a:defRPr/>
            </a:pPr>
            <a:r>
              <a:rPr lang="ru-RU" sz="2800" b="1">
                <a:solidFill>
                  <a:schemeClr val="accent5">
                    <a:lumMod val="50000"/>
                  </a:schemeClr>
                </a:solidFill>
              </a:rPr>
              <a:t>Ишемический инсульт</a:t>
            </a:r>
          </a:p>
        </p:txBody>
      </p:sp>
      <p:sp>
        <p:nvSpPr>
          <p:cNvPr id="7" name="Прямоугольник 7"/>
          <p:cNvSpPr/>
          <p:nvPr/>
        </p:nvSpPr>
        <p:spPr bwMode="auto">
          <a:xfrm>
            <a:off x="596320" y="980728"/>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Grp="1" noChangeArrowheads="1"/>
          </p:cNvSpPr>
          <p:nvPr>
            <p:ph type="title"/>
          </p:nvPr>
        </p:nvSpPr>
        <p:spPr bwMode="auto">
          <a:xfrm>
            <a:off x="2966756" y="252663"/>
            <a:ext cx="6177244" cy="535531"/>
          </a:xfrm>
          <a:prstGeom prst="rect">
            <a:avLst/>
          </a:prstGeom>
          <a:solidFill>
            <a:schemeClr val="bg1"/>
          </a:solidFill>
          <a:ln/>
        </p:spPr>
        <p:txBody>
          <a:bodyPr wrap="square" anchor="t">
            <a:spAutoFit/>
          </a:bodyPr>
          <a:lstStyle/>
          <a:p>
            <a:pPr>
              <a:defRPr/>
            </a:pPr>
            <a:r>
              <a:rPr lang="ru-RU" sz="3200" b="1" i="1">
                <a:solidFill>
                  <a:srgbClr val="C00000"/>
                </a:solidFill>
              </a:rPr>
              <a:t>Польза отказа от курения</a:t>
            </a:r>
            <a:endParaRPr lang="en-US" sz="3200" b="1" i="1">
              <a:solidFill>
                <a:srgbClr val="C00000"/>
              </a:solidFill>
            </a:endParaRPr>
          </a:p>
        </p:txBody>
      </p:sp>
      <p:sp>
        <p:nvSpPr>
          <p:cNvPr id="5" name="Rectangle 5"/>
          <p:cNvSpPr>
            <a:spLocks noChangeArrowheads="1"/>
          </p:cNvSpPr>
          <p:nvPr/>
        </p:nvSpPr>
        <p:spPr bwMode="auto">
          <a:xfrm>
            <a:off x="792163" y="3709988"/>
            <a:ext cx="3059112" cy="942975"/>
          </a:xfrm>
          <a:prstGeom prst="rect">
            <a:avLst/>
          </a:prstGeom>
          <a:noFill/>
          <a:ln w="9525">
            <a:noFill/>
            <a:miter lim="800000"/>
            <a:headEnd/>
            <a:tailEnd/>
          </a:ln>
        </p:spPr>
        <p:txBody>
          <a:bodyPr>
            <a:spAutoFit/>
          </a:bodyPr>
          <a:lstStyle/>
          <a:p>
            <a:pPr>
              <a:defRPr/>
            </a:pPr>
            <a:r>
              <a:rPr lang="ru-RU" sz="1400" b="1">
                <a:latin typeface="Arial "/>
                <a:cs typeface="Arial"/>
              </a:rPr>
              <a:t>Улучшается функция внешнего дыхания </a:t>
            </a:r>
            <a:r>
              <a:rPr lang="ru-RU" sz="1400" b="1">
                <a:latin typeface="Lucida Sans"/>
                <a:cs typeface="Arial"/>
              </a:rPr>
              <a:t>–</a:t>
            </a:r>
            <a:r>
              <a:rPr lang="ru-RU" sz="1400" b="1">
                <a:latin typeface="Arial "/>
                <a:cs typeface="Arial"/>
              </a:rPr>
              <a:t> уменьшаются кашель, отёк придаточных пазух носа, усталость, одышка</a:t>
            </a:r>
            <a:endParaRPr lang="en-US" sz="1400" b="1">
              <a:latin typeface="Arial "/>
              <a:ea typeface="MS PGothic"/>
              <a:cs typeface="Arial"/>
            </a:endParaRPr>
          </a:p>
        </p:txBody>
      </p:sp>
      <p:sp>
        <p:nvSpPr>
          <p:cNvPr id="6" name="Text Box 6"/>
          <p:cNvSpPr>
            <a:spLocks/>
          </p:cNvSpPr>
          <p:nvPr/>
        </p:nvSpPr>
        <p:spPr bwMode="auto">
          <a:xfrm rot="-5400000">
            <a:off x="3140075" y="5219700"/>
            <a:ext cx="1304925" cy="314325"/>
          </a:xfrm>
          <a:prstGeom prst="rect">
            <a:avLst/>
          </a:prstGeom>
          <a:noFill/>
          <a:ln w="9525">
            <a:solidFill>
              <a:schemeClr val="bg1"/>
            </a:solidFill>
            <a:miter lim="800000"/>
            <a:headEnd/>
            <a:tailEnd/>
          </a:ln>
        </p:spPr>
        <p:txBody>
          <a:bodyPr>
            <a:spAutoFit/>
          </a:bodyPr>
          <a:lstStyle/>
          <a:p>
            <a:pPr algn="ctr">
              <a:spcBef>
                <a:spcPts val="0"/>
              </a:spcBef>
              <a:defRPr/>
            </a:pPr>
            <a:r>
              <a:rPr lang="en-US" sz="1400" b="1">
                <a:solidFill>
                  <a:srgbClr val="FF6600"/>
                </a:solidFill>
                <a:latin typeface="Arial "/>
                <a:ea typeface="MS PGothic"/>
                <a:cs typeface="Arial"/>
              </a:rPr>
              <a:t>3 </a:t>
            </a:r>
            <a:r>
              <a:rPr lang="ru-RU" sz="1400" b="1">
                <a:solidFill>
                  <a:srgbClr val="FF6600"/>
                </a:solidFill>
                <a:latin typeface="Arial "/>
                <a:ea typeface="MS PGothic"/>
                <a:cs typeface="Arial"/>
              </a:rPr>
              <a:t>месяца</a:t>
            </a:r>
            <a:endParaRPr lang="en-US" sz="1400" b="1">
              <a:solidFill>
                <a:srgbClr val="FF6600"/>
              </a:solidFill>
              <a:latin typeface="Arial "/>
              <a:ea typeface="MS PGothic"/>
              <a:cs typeface="Arial"/>
            </a:endParaRPr>
          </a:p>
        </p:txBody>
      </p:sp>
      <p:sp>
        <p:nvSpPr>
          <p:cNvPr id="7" name="Text Box 7"/>
          <p:cNvSpPr>
            <a:spLocks/>
          </p:cNvSpPr>
          <p:nvPr/>
        </p:nvSpPr>
        <p:spPr bwMode="auto">
          <a:xfrm rot="-5400000">
            <a:off x="4414837" y="4002088"/>
            <a:ext cx="396875" cy="304800"/>
          </a:xfrm>
          <a:prstGeom prst="rect">
            <a:avLst/>
          </a:prstGeom>
          <a:noFill/>
          <a:ln w="9525">
            <a:noFill/>
            <a:miter lim="800000"/>
            <a:headEnd/>
            <a:tailEnd/>
          </a:ln>
        </p:spPr>
        <p:txBody>
          <a:bodyPr vert="eaVert">
            <a:spAutoFit/>
          </a:bodyPr>
          <a:lstStyle/>
          <a:p>
            <a:pPr algn="ctr">
              <a:spcBef>
                <a:spcPts val="0"/>
              </a:spcBef>
              <a:defRPr/>
            </a:pPr>
            <a:endParaRPr lang="ru-RU" sz="1400" b="1">
              <a:latin typeface="Arial "/>
              <a:ea typeface="MS PGothic"/>
              <a:cs typeface="Arial"/>
            </a:endParaRPr>
          </a:p>
        </p:txBody>
      </p:sp>
      <p:sp>
        <p:nvSpPr>
          <p:cNvPr id="8" name="Rectangle 8"/>
          <p:cNvSpPr>
            <a:spLocks noChangeArrowheads="1"/>
          </p:cNvSpPr>
          <p:nvPr/>
        </p:nvSpPr>
        <p:spPr bwMode="auto">
          <a:xfrm>
            <a:off x="2051050" y="1484313"/>
            <a:ext cx="4818063" cy="517525"/>
          </a:xfrm>
          <a:prstGeom prst="rect">
            <a:avLst/>
          </a:prstGeom>
          <a:noFill/>
          <a:ln w="9525">
            <a:noFill/>
            <a:miter lim="800000"/>
            <a:headEnd/>
            <a:tailEnd/>
          </a:ln>
        </p:spPr>
        <p:txBody>
          <a:bodyPr>
            <a:spAutoFit/>
          </a:bodyPr>
          <a:lstStyle/>
          <a:p>
            <a:pPr algn="r">
              <a:defRPr/>
            </a:pPr>
            <a:r>
              <a:rPr lang="ru-RU" sz="1400" b="1">
                <a:latin typeface="Arial "/>
                <a:cs typeface="Arial"/>
              </a:rPr>
              <a:t>Риск рака легких составляет</a:t>
            </a:r>
            <a:r>
              <a:rPr lang="en-US" sz="1400" b="1">
                <a:latin typeface="Arial "/>
                <a:ea typeface="MS PGothic"/>
                <a:cs typeface="Arial"/>
              </a:rPr>
              <a:t> 30-50% </a:t>
            </a:r>
            <a:r>
              <a:rPr lang="ru-RU" sz="1400" b="1">
                <a:latin typeface="Arial "/>
                <a:cs typeface="Arial"/>
              </a:rPr>
              <a:t>риска курильщика</a:t>
            </a:r>
            <a:endParaRPr lang="en-US" sz="1400" b="1" baseline="30000">
              <a:latin typeface="Arial "/>
              <a:cs typeface="Arial"/>
            </a:endParaRPr>
          </a:p>
        </p:txBody>
      </p:sp>
      <p:sp>
        <p:nvSpPr>
          <p:cNvPr id="9" name="Rectangle 10"/>
          <p:cNvSpPr>
            <a:spLocks noChangeArrowheads="1"/>
          </p:cNvSpPr>
          <p:nvPr/>
        </p:nvSpPr>
        <p:spPr bwMode="auto">
          <a:xfrm>
            <a:off x="1835150" y="3216275"/>
            <a:ext cx="3382963" cy="284163"/>
          </a:xfrm>
          <a:prstGeom prst="rect">
            <a:avLst/>
          </a:prstGeom>
          <a:noFill/>
          <a:ln w="9525">
            <a:noFill/>
            <a:miter lim="800000"/>
            <a:headEnd/>
            <a:tailEnd/>
          </a:ln>
        </p:spPr>
        <p:txBody>
          <a:bodyPr>
            <a:spAutoFit/>
          </a:bodyPr>
          <a:lstStyle/>
          <a:p>
            <a:pPr algn="r">
              <a:lnSpc>
                <a:spcPct val="90000"/>
              </a:lnSpc>
              <a:defRPr/>
            </a:pPr>
            <a:r>
              <a:rPr lang="ru-RU" sz="1400" b="1">
                <a:latin typeface="Arial "/>
                <a:cs typeface="Arial"/>
              </a:rPr>
              <a:t>Риск ИБС снижается на </a:t>
            </a:r>
            <a:r>
              <a:rPr lang="en-US" sz="1400" b="1">
                <a:latin typeface="Arial "/>
                <a:ea typeface="MS PGothic"/>
                <a:cs typeface="Arial"/>
              </a:rPr>
              <a:t>50%</a:t>
            </a:r>
            <a:endParaRPr lang="en-US" sz="1400" b="1" baseline="30000">
              <a:latin typeface="Arial "/>
              <a:ea typeface="MS PGothic"/>
              <a:cs typeface="Arial"/>
            </a:endParaRPr>
          </a:p>
        </p:txBody>
      </p:sp>
      <p:sp>
        <p:nvSpPr>
          <p:cNvPr id="10" name="Rectangle 11"/>
          <p:cNvSpPr>
            <a:spLocks noChangeArrowheads="1"/>
          </p:cNvSpPr>
          <p:nvPr/>
        </p:nvSpPr>
        <p:spPr bwMode="auto">
          <a:xfrm>
            <a:off x="179388" y="1052513"/>
            <a:ext cx="7602537" cy="304800"/>
          </a:xfrm>
          <a:prstGeom prst="rect">
            <a:avLst/>
          </a:prstGeom>
          <a:noFill/>
          <a:ln w="9525">
            <a:noFill/>
            <a:miter lim="800000"/>
            <a:headEnd/>
            <a:tailEnd/>
          </a:ln>
        </p:spPr>
        <p:txBody>
          <a:bodyPr>
            <a:spAutoFit/>
          </a:bodyPr>
          <a:lstStyle/>
          <a:p>
            <a:pPr algn="r">
              <a:defRPr/>
            </a:pPr>
            <a:r>
              <a:rPr lang="ru-RU" sz="1400" b="1">
                <a:latin typeface="Arial "/>
                <a:cs typeface="Arial"/>
              </a:rPr>
              <a:t>Риск ИБС</a:t>
            </a:r>
            <a:r>
              <a:rPr lang="en-US" sz="1400" b="1">
                <a:latin typeface="Arial "/>
                <a:ea typeface="MS PGothic"/>
                <a:cs typeface="Arial"/>
              </a:rPr>
              <a:t> </a:t>
            </a:r>
            <a:r>
              <a:rPr lang="ru-RU" sz="1400" b="1">
                <a:latin typeface="Arial "/>
                <a:cs typeface="Arial"/>
              </a:rPr>
              <a:t>такой же, как у никогда не куривших</a:t>
            </a:r>
            <a:endParaRPr lang="en-US" sz="1400" b="1" baseline="30000">
              <a:latin typeface="Arial "/>
              <a:cs typeface="Arial"/>
            </a:endParaRPr>
          </a:p>
        </p:txBody>
      </p:sp>
      <p:sp>
        <p:nvSpPr>
          <p:cNvPr id="11" name="Rectangle 12"/>
          <p:cNvSpPr>
            <a:spLocks noChangeArrowheads="1"/>
          </p:cNvSpPr>
          <p:nvPr/>
        </p:nvSpPr>
        <p:spPr bwMode="auto">
          <a:xfrm>
            <a:off x="900113" y="2349500"/>
            <a:ext cx="5095875" cy="517525"/>
          </a:xfrm>
          <a:prstGeom prst="rect">
            <a:avLst/>
          </a:prstGeom>
          <a:noFill/>
          <a:ln w="9525">
            <a:noFill/>
            <a:miter lim="800000"/>
            <a:headEnd/>
            <a:tailEnd/>
          </a:ln>
        </p:spPr>
        <p:txBody>
          <a:bodyPr>
            <a:spAutoFit/>
          </a:bodyPr>
          <a:lstStyle/>
          <a:p>
            <a:pPr algn="r">
              <a:defRPr/>
            </a:pPr>
            <a:r>
              <a:rPr lang="ru-RU" sz="1400" b="1">
                <a:latin typeface="Arial "/>
                <a:cs typeface="Arial"/>
              </a:rPr>
              <a:t>Риск инсульта снижается до уровня никогда не куривших людей</a:t>
            </a:r>
            <a:endParaRPr lang="en-US" sz="1400" b="1" baseline="30000">
              <a:latin typeface="Arial "/>
              <a:ea typeface="MS PGothic"/>
              <a:cs typeface="Arial"/>
            </a:endParaRPr>
          </a:p>
        </p:txBody>
      </p:sp>
      <p:sp>
        <p:nvSpPr>
          <p:cNvPr id="12" name="Freeform 13"/>
          <p:cNvSpPr/>
          <p:nvPr/>
        </p:nvSpPr>
        <p:spPr bwMode="auto">
          <a:xfrm>
            <a:off x="3743325" y="3922713"/>
            <a:ext cx="73025" cy="941387"/>
          </a:xfrm>
          <a:custGeom>
            <a:avLst/>
            <a:gdLst/>
            <a:ahLst/>
            <a:cxnLst>
              <a:cxn ang="0">
                <a:pos x="0" y="0"/>
              </a:cxn>
              <a:cxn ang="0">
                <a:pos x="585" y="0"/>
              </a:cxn>
              <a:cxn ang="0">
                <a:pos x="585" y="1253"/>
              </a:cxn>
            </a:cxnLst>
            <a:rect l="0" t="0" r="r" b="b"/>
            <a:pathLst>
              <a:path w="585" h="1253" extrusionOk="0">
                <a:moveTo>
                  <a:pt x="0" y="0"/>
                </a:moveTo>
                <a:lnTo>
                  <a:pt x="585" y="0"/>
                </a:lnTo>
                <a:lnTo>
                  <a:pt x="585" y="1253"/>
                </a:lnTo>
              </a:path>
            </a:pathLst>
          </a:custGeom>
          <a:noFill/>
          <a:ln w="19050" cap="flat" cmpd="sng">
            <a:solidFill>
              <a:srgbClr val="FF6600"/>
            </a:solidFill>
            <a:prstDash val="solid"/>
            <a:round/>
            <a:headEnd/>
            <a:tailEnd type="oval" w="lg" len="lg"/>
          </a:ln>
        </p:spPr>
        <p:txBody>
          <a:bodyPr/>
          <a:lstStyle/>
          <a:p>
            <a:pPr>
              <a:defRPr/>
            </a:pPr>
            <a:endParaRPr lang="ru-RU"/>
          </a:p>
        </p:txBody>
      </p:sp>
      <p:sp>
        <p:nvSpPr>
          <p:cNvPr id="13" name="Freeform 14"/>
          <p:cNvSpPr/>
          <p:nvPr/>
        </p:nvSpPr>
        <p:spPr bwMode="auto">
          <a:xfrm>
            <a:off x="5259388" y="3336925"/>
            <a:ext cx="144462" cy="1379538"/>
          </a:xfrm>
          <a:custGeom>
            <a:avLst/>
            <a:gdLst/>
            <a:ahLst/>
            <a:cxnLst>
              <a:cxn ang="0">
                <a:pos x="0" y="0"/>
              </a:cxn>
              <a:cxn ang="0">
                <a:pos x="585" y="0"/>
              </a:cxn>
              <a:cxn ang="0">
                <a:pos x="585" y="1253"/>
              </a:cxn>
            </a:cxnLst>
            <a:rect l="0" t="0" r="r" b="b"/>
            <a:pathLst>
              <a:path w="585" h="1253" extrusionOk="0">
                <a:moveTo>
                  <a:pt x="0" y="0"/>
                </a:moveTo>
                <a:lnTo>
                  <a:pt x="585" y="0"/>
                </a:lnTo>
                <a:lnTo>
                  <a:pt x="585" y="1253"/>
                </a:lnTo>
              </a:path>
            </a:pathLst>
          </a:custGeom>
          <a:noFill/>
          <a:ln w="19050" cap="flat" cmpd="sng">
            <a:solidFill>
              <a:srgbClr val="FF6600"/>
            </a:solidFill>
            <a:prstDash val="solid"/>
            <a:round/>
            <a:headEnd/>
            <a:tailEnd type="oval" w="lg" len="lg"/>
          </a:ln>
        </p:spPr>
        <p:txBody>
          <a:bodyPr/>
          <a:lstStyle/>
          <a:p>
            <a:pPr>
              <a:defRPr/>
            </a:pPr>
            <a:endParaRPr lang="ru-RU"/>
          </a:p>
        </p:txBody>
      </p:sp>
      <p:sp>
        <p:nvSpPr>
          <p:cNvPr id="14" name="Freeform 15"/>
          <p:cNvSpPr/>
          <p:nvPr/>
        </p:nvSpPr>
        <p:spPr bwMode="auto">
          <a:xfrm>
            <a:off x="6070600" y="2611438"/>
            <a:ext cx="247650" cy="1938337"/>
          </a:xfrm>
          <a:custGeom>
            <a:avLst/>
            <a:gdLst/>
            <a:ahLst/>
            <a:cxnLst>
              <a:cxn ang="0">
                <a:pos x="0" y="0"/>
              </a:cxn>
              <a:cxn ang="0">
                <a:pos x="585" y="0"/>
              </a:cxn>
              <a:cxn ang="0">
                <a:pos x="585" y="1253"/>
              </a:cxn>
            </a:cxnLst>
            <a:rect l="0" t="0" r="r" b="b"/>
            <a:pathLst>
              <a:path w="585" h="1253" extrusionOk="0">
                <a:moveTo>
                  <a:pt x="0" y="0"/>
                </a:moveTo>
                <a:lnTo>
                  <a:pt x="585" y="0"/>
                </a:lnTo>
                <a:lnTo>
                  <a:pt x="585" y="1253"/>
                </a:lnTo>
              </a:path>
            </a:pathLst>
          </a:custGeom>
          <a:noFill/>
          <a:ln w="19050" cap="flat" cmpd="sng">
            <a:solidFill>
              <a:srgbClr val="FF6600"/>
            </a:solidFill>
            <a:prstDash val="solid"/>
            <a:round/>
            <a:headEnd/>
            <a:tailEnd type="oval" w="lg" len="lg"/>
          </a:ln>
        </p:spPr>
        <p:txBody>
          <a:bodyPr/>
          <a:lstStyle/>
          <a:p>
            <a:pPr>
              <a:defRPr/>
            </a:pPr>
            <a:endParaRPr lang="ru-RU"/>
          </a:p>
        </p:txBody>
      </p:sp>
      <p:sp>
        <p:nvSpPr>
          <p:cNvPr id="15" name="Freeform 16"/>
          <p:cNvSpPr/>
          <p:nvPr/>
        </p:nvSpPr>
        <p:spPr bwMode="auto">
          <a:xfrm>
            <a:off x="6953250" y="1771650"/>
            <a:ext cx="223838" cy="2630488"/>
          </a:xfrm>
          <a:custGeom>
            <a:avLst/>
            <a:gdLst/>
            <a:ahLst/>
            <a:cxnLst>
              <a:cxn ang="0">
                <a:pos x="0" y="0"/>
              </a:cxn>
              <a:cxn ang="0">
                <a:pos x="585" y="0"/>
              </a:cxn>
              <a:cxn ang="0">
                <a:pos x="585" y="1253"/>
              </a:cxn>
            </a:cxnLst>
            <a:rect l="0" t="0" r="r" b="b"/>
            <a:pathLst>
              <a:path w="585" h="1253" extrusionOk="0">
                <a:moveTo>
                  <a:pt x="0" y="0"/>
                </a:moveTo>
                <a:lnTo>
                  <a:pt x="585" y="0"/>
                </a:lnTo>
                <a:lnTo>
                  <a:pt x="585" y="1253"/>
                </a:lnTo>
              </a:path>
            </a:pathLst>
          </a:custGeom>
          <a:noFill/>
          <a:ln w="19050" cap="flat" cmpd="sng">
            <a:solidFill>
              <a:srgbClr val="FF6600"/>
            </a:solidFill>
            <a:prstDash val="solid"/>
            <a:round/>
            <a:headEnd/>
            <a:tailEnd type="oval" w="lg" len="lg"/>
          </a:ln>
        </p:spPr>
        <p:txBody>
          <a:bodyPr/>
          <a:lstStyle/>
          <a:p>
            <a:pPr>
              <a:defRPr/>
            </a:pPr>
            <a:endParaRPr lang="ru-RU"/>
          </a:p>
        </p:txBody>
      </p:sp>
      <p:sp>
        <p:nvSpPr>
          <p:cNvPr id="16" name="Freeform 17"/>
          <p:cNvSpPr/>
          <p:nvPr/>
        </p:nvSpPr>
        <p:spPr bwMode="auto">
          <a:xfrm>
            <a:off x="7812088" y="1235075"/>
            <a:ext cx="247650" cy="2963863"/>
          </a:xfrm>
          <a:custGeom>
            <a:avLst/>
            <a:gdLst/>
            <a:ahLst/>
            <a:cxnLst>
              <a:cxn ang="0">
                <a:pos x="0" y="0"/>
              </a:cxn>
              <a:cxn ang="0">
                <a:pos x="585" y="0"/>
              </a:cxn>
              <a:cxn ang="0">
                <a:pos x="585" y="1253"/>
              </a:cxn>
            </a:cxnLst>
            <a:rect l="0" t="0" r="r" b="b"/>
            <a:pathLst>
              <a:path w="585" h="1253" extrusionOk="0">
                <a:moveTo>
                  <a:pt x="0" y="0"/>
                </a:moveTo>
                <a:lnTo>
                  <a:pt x="585" y="0"/>
                </a:lnTo>
                <a:lnTo>
                  <a:pt x="585" y="1253"/>
                </a:lnTo>
              </a:path>
            </a:pathLst>
          </a:custGeom>
          <a:noFill/>
          <a:ln w="19050" cap="flat" cmpd="sng">
            <a:solidFill>
              <a:srgbClr val="FF6600"/>
            </a:solidFill>
            <a:prstDash val="solid"/>
            <a:round/>
            <a:headEnd/>
            <a:tailEnd type="oval" w="lg" len="lg"/>
          </a:ln>
        </p:spPr>
        <p:txBody>
          <a:bodyPr/>
          <a:lstStyle/>
          <a:p>
            <a:pPr>
              <a:defRPr/>
            </a:pPr>
            <a:endParaRPr lang="ru-RU"/>
          </a:p>
        </p:txBody>
      </p:sp>
      <p:sp>
        <p:nvSpPr>
          <p:cNvPr id="17" name="Rectangle 18"/>
          <p:cNvSpPr>
            <a:spLocks noChangeArrowheads="1"/>
          </p:cNvSpPr>
          <p:nvPr/>
        </p:nvSpPr>
        <p:spPr bwMode="auto">
          <a:xfrm rot="-5400000">
            <a:off x="5285315" y="5180815"/>
            <a:ext cx="505972" cy="246221"/>
          </a:xfrm>
          <a:prstGeom prst="rect">
            <a:avLst/>
          </a:prstGeom>
          <a:noFill/>
          <a:ln w="9525" algn="ctr">
            <a:solidFill>
              <a:schemeClr val="bg1"/>
            </a:solidFill>
            <a:miter lim="800000"/>
            <a:headEnd/>
            <a:tailEnd/>
          </a:ln>
        </p:spPr>
        <p:txBody>
          <a:bodyPr wrap="none" lIns="0" tIns="0" rIns="0" bIns="0" anchor="b">
            <a:spAutoFit/>
          </a:bodyPr>
          <a:lstStyle/>
          <a:p>
            <a:pPr algn="ctr">
              <a:spcBef>
                <a:spcPts val="0"/>
              </a:spcBef>
              <a:defRPr/>
            </a:pPr>
            <a:r>
              <a:rPr lang="en-US" sz="1600" b="1">
                <a:solidFill>
                  <a:schemeClr val="accent6">
                    <a:lumMod val="75000"/>
                  </a:schemeClr>
                </a:solidFill>
                <a:latin typeface="Arial "/>
                <a:cs typeface="Arial"/>
              </a:rPr>
              <a:t>1 </a:t>
            </a:r>
            <a:r>
              <a:rPr lang="ru-RU" sz="1600" b="1">
                <a:solidFill>
                  <a:schemeClr val="accent6">
                    <a:lumMod val="75000"/>
                  </a:schemeClr>
                </a:solidFill>
                <a:latin typeface="Arial "/>
                <a:cs typeface="Arial"/>
              </a:rPr>
              <a:t>год</a:t>
            </a:r>
            <a:endParaRPr lang="en-US" sz="1600" b="1">
              <a:solidFill>
                <a:schemeClr val="accent6">
                  <a:lumMod val="75000"/>
                </a:schemeClr>
              </a:solidFill>
              <a:latin typeface="Arial "/>
              <a:cs typeface="Arial"/>
            </a:endParaRPr>
          </a:p>
        </p:txBody>
      </p:sp>
      <p:sp>
        <p:nvSpPr>
          <p:cNvPr id="18" name="Rectangle 19"/>
          <p:cNvSpPr>
            <a:spLocks noChangeArrowheads="1"/>
          </p:cNvSpPr>
          <p:nvPr/>
        </p:nvSpPr>
        <p:spPr bwMode="auto">
          <a:xfrm rot="-5400000">
            <a:off x="5939574" y="5229780"/>
            <a:ext cx="1008112" cy="430887"/>
          </a:xfrm>
          <a:prstGeom prst="rect">
            <a:avLst/>
          </a:prstGeom>
          <a:noFill/>
          <a:ln w="9525" algn="ctr">
            <a:solidFill>
              <a:schemeClr val="bg1"/>
            </a:solidFill>
            <a:miter lim="800000"/>
            <a:headEnd/>
            <a:tailEnd/>
          </a:ln>
        </p:spPr>
        <p:txBody>
          <a:bodyPr wrap="square" lIns="0" tIns="0" rIns="0" bIns="0" anchor="b">
            <a:spAutoFit/>
          </a:bodyPr>
          <a:lstStyle/>
          <a:p>
            <a:pPr algn="ctr">
              <a:spcBef>
                <a:spcPts val="0"/>
              </a:spcBef>
              <a:defRPr/>
            </a:pPr>
            <a:r>
              <a:rPr lang="en-US" sz="2800" b="1">
                <a:solidFill>
                  <a:srgbClr val="00B050"/>
                </a:solidFill>
                <a:latin typeface="Arial "/>
                <a:cs typeface="Arial"/>
              </a:rPr>
              <a:t>5 </a:t>
            </a:r>
            <a:r>
              <a:rPr lang="ru-RU" sz="2800" b="1">
                <a:solidFill>
                  <a:srgbClr val="00B050"/>
                </a:solidFill>
                <a:latin typeface="Arial "/>
                <a:cs typeface="Arial"/>
              </a:rPr>
              <a:t>лет</a:t>
            </a:r>
            <a:endParaRPr lang="en-US" sz="2800" b="1">
              <a:solidFill>
                <a:srgbClr val="00B050"/>
              </a:solidFill>
              <a:latin typeface="Arial "/>
              <a:cs typeface="Arial"/>
            </a:endParaRPr>
          </a:p>
        </p:txBody>
      </p:sp>
      <p:sp>
        <p:nvSpPr>
          <p:cNvPr id="19" name="Text Box 20"/>
          <p:cNvSpPr>
            <a:spLocks/>
          </p:cNvSpPr>
          <p:nvPr/>
        </p:nvSpPr>
        <p:spPr bwMode="auto">
          <a:xfrm rot="-5400000">
            <a:off x="6549231" y="4788694"/>
            <a:ext cx="1265237" cy="314325"/>
          </a:xfrm>
          <a:prstGeom prst="rect">
            <a:avLst/>
          </a:prstGeom>
          <a:noFill/>
          <a:ln w="9525">
            <a:solidFill>
              <a:schemeClr val="bg1"/>
            </a:solidFill>
            <a:miter lim="800000"/>
            <a:headEnd/>
            <a:tailEnd/>
          </a:ln>
        </p:spPr>
        <p:txBody>
          <a:bodyPr>
            <a:spAutoFit/>
          </a:bodyPr>
          <a:lstStyle/>
          <a:p>
            <a:pPr algn="ctr">
              <a:spcBef>
                <a:spcPts val="0"/>
              </a:spcBef>
              <a:defRPr/>
            </a:pPr>
            <a:r>
              <a:rPr lang="en-US" sz="1400" b="1">
                <a:solidFill>
                  <a:srgbClr val="FF6600"/>
                </a:solidFill>
                <a:latin typeface="Arial "/>
                <a:ea typeface="MS PGothic"/>
                <a:cs typeface="Arial"/>
              </a:rPr>
              <a:t>10 </a:t>
            </a:r>
            <a:r>
              <a:rPr lang="ru-RU" sz="1400" b="1">
                <a:solidFill>
                  <a:srgbClr val="FF6600"/>
                </a:solidFill>
                <a:latin typeface="Arial "/>
                <a:ea typeface="MS PGothic"/>
                <a:cs typeface="Arial"/>
              </a:rPr>
              <a:t>лет</a:t>
            </a:r>
            <a:endParaRPr lang="en-US" sz="1400" b="1" baseline="30000">
              <a:solidFill>
                <a:srgbClr val="FF6600"/>
              </a:solidFill>
              <a:latin typeface="Arial "/>
              <a:ea typeface="MS PGothic"/>
              <a:cs typeface="Arial"/>
            </a:endParaRPr>
          </a:p>
        </p:txBody>
      </p:sp>
      <p:sp>
        <p:nvSpPr>
          <p:cNvPr id="20" name="Text Box 21"/>
          <p:cNvSpPr>
            <a:spLocks/>
          </p:cNvSpPr>
          <p:nvPr/>
        </p:nvSpPr>
        <p:spPr bwMode="auto">
          <a:xfrm rot="-5400000">
            <a:off x="7410451" y="4518025"/>
            <a:ext cx="1263650" cy="314325"/>
          </a:xfrm>
          <a:prstGeom prst="rect">
            <a:avLst/>
          </a:prstGeom>
          <a:noFill/>
          <a:ln w="9525">
            <a:solidFill>
              <a:schemeClr val="bg1"/>
            </a:solidFill>
            <a:miter lim="800000"/>
            <a:headEnd/>
            <a:tailEnd/>
          </a:ln>
        </p:spPr>
        <p:txBody>
          <a:bodyPr>
            <a:spAutoFit/>
          </a:bodyPr>
          <a:lstStyle/>
          <a:p>
            <a:pPr algn="ctr">
              <a:spcBef>
                <a:spcPts val="0"/>
              </a:spcBef>
              <a:defRPr/>
            </a:pPr>
            <a:r>
              <a:rPr lang="en-US" sz="1400" b="1">
                <a:solidFill>
                  <a:srgbClr val="FF6600"/>
                </a:solidFill>
                <a:latin typeface="Arial "/>
                <a:ea typeface="MS PGothic"/>
                <a:cs typeface="Arial"/>
              </a:rPr>
              <a:t>1</a:t>
            </a:r>
            <a:r>
              <a:rPr lang="ru-RU" sz="1400" b="1">
                <a:solidFill>
                  <a:srgbClr val="FF6600"/>
                </a:solidFill>
                <a:latin typeface="Arial "/>
                <a:ea typeface="MS PGothic"/>
                <a:cs typeface="Arial"/>
              </a:rPr>
              <a:t>5 лет</a:t>
            </a:r>
            <a:endParaRPr lang="en-US" sz="1400" b="1" baseline="30000">
              <a:solidFill>
                <a:srgbClr val="FF6600"/>
              </a:solidFill>
              <a:latin typeface="Arial "/>
              <a:ea typeface="MS PGothic"/>
              <a:cs typeface="Arial"/>
            </a:endParaRPr>
          </a:p>
        </p:txBody>
      </p:sp>
      <p:sp>
        <p:nvSpPr>
          <p:cNvPr id="21" name="Rectangle 2"/>
          <p:cNvSpPr>
            <a:spLocks noChangeArrowheads="1"/>
          </p:cNvSpPr>
          <p:nvPr/>
        </p:nvSpPr>
        <p:spPr bwMode="auto">
          <a:xfrm>
            <a:off x="-36512" y="6165850"/>
            <a:ext cx="9180512" cy="692150"/>
          </a:xfrm>
          <a:prstGeom prst="rect">
            <a:avLst/>
          </a:prstGeom>
          <a:solidFill>
            <a:srgbClr val="009900"/>
          </a:solidFill>
          <a:ln w="9525">
            <a:solidFill>
              <a:schemeClr val="tx1"/>
            </a:solidFill>
            <a:miter lim="800000"/>
            <a:headEnd/>
            <a:tailEnd/>
          </a:ln>
        </p:spPr>
        <p:txBody>
          <a:bodyPr wrap="none" anchor="ctr"/>
          <a:lstStyle/>
          <a:p>
            <a:pPr>
              <a:defRPr/>
            </a:pPr>
            <a:endParaRPr lang="ru-RU"/>
          </a:p>
        </p:txBody>
      </p:sp>
      <p:sp>
        <p:nvSpPr>
          <p:cNvPr id="22" name="Text Box 3"/>
          <p:cNvSpPr>
            <a:spLocks/>
          </p:cNvSpPr>
          <p:nvPr/>
        </p:nvSpPr>
        <p:spPr bwMode="auto">
          <a:xfrm>
            <a:off x="395536" y="6233105"/>
            <a:ext cx="7910513" cy="369332"/>
          </a:xfrm>
          <a:prstGeom prst="rect">
            <a:avLst/>
          </a:prstGeom>
          <a:noFill/>
          <a:ln w="9525">
            <a:noFill/>
            <a:miter lim="800000"/>
            <a:headEnd/>
            <a:tailEnd/>
          </a:ln>
        </p:spPr>
        <p:txBody>
          <a:bodyPr lIns="0" tIns="0" rIns="0" bIns="0" anchor="b">
            <a:spAutoFit/>
          </a:bodyPr>
          <a:lstStyle/>
          <a:p>
            <a:pPr>
              <a:defRPr/>
            </a:pPr>
            <a:r>
              <a:rPr lang="en-US" sz="1200" b="1" i="1">
                <a:solidFill>
                  <a:schemeClr val="bg1"/>
                </a:solidFill>
                <a:latin typeface="Arial "/>
                <a:ea typeface="MS PGothic"/>
                <a:cs typeface="Arial"/>
              </a:rPr>
              <a:t>Manual of Smoking cessation: A Guide for Counsellors and practioners. Andy McEwen, Peter Hajek, Hayden McRobbie &amp; Robert West. Addiction Press, Blackwell publishing.</a:t>
            </a:r>
            <a:endParaRPr lang="en-GB" sz="1200" b="1" i="1">
              <a:solidFill>
                <a:schemeClr val="bg1"/>
              </a:solidFill>
              <a:latin typeface="Arial "/>
              <a:ea typeface="MS PGothic"/>
              <a:cs typeface="Arial"/>
            </a:endParaRPr>
          </a:p>
        </p:txBody>
      </p:sp>
      <p:sp>
        <p:nvSpPr>
          <p:cNvPr id="23" name="AutoShape 2" descr="Картинки по запросу quitting smok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ru-RU"/>
          </a:p>
        </p:txBody>
      </p:sp>
      <p:sp>
        <p:nvSpPr>
          <p:cNvPr id="24" name="AutoShape 4" descr="Картинки по запросу quitting smok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ru-RU"/>
          </a:p>
        </p:txBody>
      </p:sp>
      <p:sp>
        <p:nvSpPr>
          <p:cNvPr id="25" name="AutoShape 6" descr="Картинки по запросу quitting smok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ru-RU"/>
          </a:p>
        </p:txBody>
      </p:sp>
      <p:pic>
        <p:nvPicPr>
          <p:cNvPr id="26" name="Picture 8" descr="Картинки по запросу quitting smoking"/>
          <p:cNvPicPr>
            <a:picLocks noChangeAspect="1" noChangeArrowheads="1"/>
          </p:cNvPicPr>
          <p:nvPr/>
        </p:nvPicPr>
        <p:blipFill>
          <a:blip r:embed="rId3"/>
          <a:stretch/>
        </p:blipFill>
        <p:spPr bwMode="auto">
          <a:xfrm>
            <a:off x="-5149078" y="-10108502"/>
            <a:ext cx="11731752" cy="7821168"/>
          </a:xfrm>
          <a:prstGeom prst="rect">
            <a:avLst/>
          </a:prstGeom>
          <a:noFill/>
        </p:spPr>
      </p:pic>
      <p:pic>
        <p:nvPicPr>
          <p:cNvPr id="27" name="Picture 10"/>
          <p:cNvPicPr>
            <a:picLocks noChangeAspect="1" noChangeArrowheads="1"/>
          </p:cNvPicPr>
          <p:nvPr/>
        </p:nvPicPr>
        <p:blipFill>
          <a:blip r:embed="rId4"/>
          <a:stretch/>
        </p:blipFill>
        <p:spPr bwMode="auto">
          <a:xfrm>
            <a:off x="395536" y="116632"/>
            <a:ext cx="2418290" cy="172819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a:spLocks noChangeArrowheads="1"/>
          </p:cNvSpPr>
          <p:nvPr/>
        </p:nvSpPr>
        <p:spPr bwMode="auto">
          <a:xfrm>
            <a:off x="0" y="6165850"/>
            <a:ext cx="9144000" cy="692150"/>
          </a:xfrm>
          <a:prstGeom prst="rect">
            <a:avLst/>
          </a:prstGeom>
          <a:solidFill>
            <a:srgbClr val="C1FFC1"/>
          </a:solidFill>
          <a:ln w="9525">
            <a:noFill/>
            <a:miter lim="800000"/>
            <a:headEnd/>
            <a:tailEnd/>
          </a:ln>
        </p:spPr>
        <p:txBody>
          <a:bodyPr wrap="none" anchor="ctr"/>
          <a:lstStyle/>
          <a:p>
            <a:pPr algn="ctr">
              <a:defRPr/>
            </a:pPr>
            <a:r>
              <a:rPr lang="ru-RU">
                <a:solidFill>
                  <a:prstClr val="black"/>
                </a:solidFill>
                <a:cs typeface="Arial"/>
              </a:rPr>
              <a:t>Национальные рекомендации «Кардиоваскулярная профилактика 2017»</a:t>
            </a:r>
            <a:endParaRPr lang="ru-RU">
              <a:solidFill>
                <a:prstClr val="black"/>
              </a:solidFill>
            </a:endParaRPr>
          </a:p>
        </p:txBody>
      </p:sp>
      <p:sp>
        <p:nvSpPr>
          <p:cNvPr id="5" name="Заголовок 1"/>
          <p:cNvSpPr>
            <a:spLocks noGrp="1"/>
          </p:cNvSpPr>
          <p:nvPr>
            <p:ph type="title"/>
          </p:nvPr>
        </p:nvSpPr>
        <p:spPr bwMode="auto">
          <a:xfrm>
            <a:off x="0" y="332656"/>
            <a:ext cx="9144000" cy="1143000"/>
          </a:xfrm>
        </p:spPr>
        <p:txBody>
          <a:bodyPr>
            <a:normAutofit fontScale="90000"/>
          </a:bodyPr>
          <a:lstStyle/>
          <a:p>
            <a:pPr algn="ctr">
              <a:defRPr/>
            </a:pPr>
            <a:r>
              <a:rPr lang="ru-RU" sz="3600" b="1">
                <a:solidFill>
                  <a:srgbClr val="00B050"/>
                </a:solidFill>
                <a:latin typeface="+mn-lt"/>
                <a:ea typeface="+mn-ea"/>
                <a:cs typeface="+mn-cs"/>
              </a:rPr>
              <a:t>Здоровое питание  </a:t>
            </a:r>
            <a:r>
              <a:rPr lang="ru-RU" sz="3600" b="1">
                <a:latin typeface="+mn-lt"/>
                <a:ea typeface="+mn-ea"/>
                <a:cs typeface="+mn-cs"/>
              </a:rPr>
              <a:t/>
            </a:r>
            <a:br>
              <a:rPr lang="ru-RU" sz="3600" b="1">
                <a:latin typeface="+mn-lt"/>
                <a:ea typeface="+mn-ea"/>
                <a:cs typeface="+mn-cs"/>
              </a:rPr>
            </a:br>
            <a:r>
              <a:rPr lang="ru-RU" sz="2200" b="1">
                <a:solidFill>
                  <a:schemeClr val="tx1">
                    <a:lumMod val="65000"/>
                    <a:lumOff val="35000"/>
                  </a:schemeClr>
                </a:solidFill>
              </a:rPr>
              <a:t>рекомендуется как основа и важнейший компонент профилактики </a:t>
            </a:r>
            <a:br>
              <a:rPr lang="ru-RU" sz="2200" b="1">
                <a:solidFill>
                  <a:schemeClr val="tx1">
                    <a:lumMod val="65000"/>
                    <a:lumOff val="35000"/>
                  </a:schemeClr>
                </a:solidFill>
              </a:rPr>
            </a:br>
            <a:r>
              <a:rPr lang="ru-RU" sz="2200" b="1">
                <a:solidFill>
                  <a:schemeClr val="tx1">
                    <a:lumMod val="65000"/>
                    <a:lumOff val="35000"/>
                  </a:schemeClr>
                </a:solidFill>
              </a:rPr>
              <a:t>сердечно-сосудистых заболеваний и их осложнений</a:t>
            </a:r>
            <a:endParaRPr lang="ru-RU" sz="2200" b="1">
              <a:solidFill>
                <a:schemeClr val="tx1">
                  <a:lumMod val="65000"/>
                  <a:lumOff val="35000"/>
                </a:schemeClr>
              </a:solidFill>
              <a:latin typeface="+mn-lt"/>
              <a:ea typeface="+mn-ea"/>
              <a:cs typeface="+mn-cs"/>
            </a:endParaRPr>
          </a:p>
        </p:txBody>
      </p:sp>
      <p:pic>
        <p:nvPicPr>
          <p:cNvPr id="6" name="Picture 2" descr="ÐÐ°ÑÑÐ¸Ð½ÐºÐ¸ Ð¿Ð¾ Ð·Ð°Ð¿ÑÐ¾ÑÑ Ð¿Ð¸ÑÐ°Ð¼Ð¸Ð´Ð° Ð¿Ð¸ÑÐ°Ð½Ð¸Ñ"/>
          <p:cNvPicPr>
            <a:picLocks noChangeAspect="1" noChangeArrowheads="1"/>
          </p:cNvPicPr>
          <p:nvPr/>
        </p:nvPicPr>
        <p:blipFill>
          <a:blip r:embed="rId2"/>
          <a:stretch/>
        </p:blipFill>
        <p:spPr bwMode="auto">
          <a:xfrm>
            <a:off x="2339752" y="1628800"/>
            <a:ext cx="4762500" cy="418147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p:wedge/>
      </p:transition>
    </mc:Choice>
    <mc:Fallback xmlns:w="http://schemas.openxmlformats.org/wordprocessingml/2006/main" xmlns:m="http://schemas.openxmlformats.org/officeDocument/2006/math" xmlns="">
      <p:transition spd="slow" advClick="1">
        <p:wedg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323528" y="404664"/>
            <a:ext cx="8352928" cy="2736304"/>
          </a:xfrm>
        </p:spPr>
        <p:txBody>
          <a:bodyPr>
            <a:normAutofit/>
          </a:bodyPr>
          <a:lstStyle/>
          <a:p>
            <a:pPr>
              <a:defRPr/>
            </a:pPr>
            <a:r>
              <a:rPr lang="ru-RU" sz="3200" b="1">
                <a:solidFill>
                  <a:srgbClr val="336600"/>
                </a:solidFill>
              </a:rPr>
              <a:t>Какая самая главная рекомендация по здоровому питанию способствует профилактике инфаркта миокарда и других сердечно-сосудистых заболеваний? </a:t>
            </a:r>
          </a:p>
        </p:txBody>
      </p:sp>
      <p:pic>
        <p:nvPicPr>
          <p:cNvPr id="5" name="Рисунок 7" descr="000000125.jpg"/>
          <p:cNvPicPr>
            <a:picLocks noChangeAspect="1"/>
          </p:cNvPicPr>
          <p:nvPr/>
        </p:nvPicPr>
        <p:blipFill>
          <a:blip r:embed="rId2"/>
          <a:stretch/>
        </p:blipFill>
        <p:spPr bwMode="auto">
          <a:xfrm>
            <a:off x="2915816" y="4813696"/>
            <a:ext cx="3096344" cy="20443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323528" y="404664"/>
            <a:ext cx="8352928" cy="2736304"/>
          </a:xfrm>
        </p:spPr>
        <p:txBody>
          <a:bodyPr>
            <a:normAutofit/>
          </a:bodyPr>
          <a:lstStyle/>
          <a:p>
            <a:pPr>
              <a:defRPr/>
            </a:pPr>
            <a:r>
              <a:rPr lang="ru-RU" sz="3200" b="1">
                <a:solidFill>
                  <a:srgbClr val="336600"/>
                </a:solidFill>
              </a:rPr>
              <a:t>Какая самая главная рекомендация по здоровому питанию способствует профилактике инфаркта миокарда и других сердечно-сосудистых заболеваний? </a:t>
            </a:r>
          </a:p>
        </p:txBody>
      </p:sp>
      <p:sp>
        <p:nvSpPr>
          <p:cNvPr id="5" name="Прямоугольник 6"/>
          <p:cNvSpPr/>
          <p:nvPr/>
        </p:nvSpPr>
        <p:spPr bwMode="auto">
          <a:xfrm>
            <a:off x="683568" y="3429000"/>
            <a:ext cx="8064896" cy="1384995"/>
          </a:xfrm>
          <a:prstGeom prst="rect">
            <a:avLst/>
          </a:prstGeom>
          <a:solidFill>
            <a:schemeClr val="accent3">
              <a:lumMod val="40000"/>
              <a:lumOff val="60000"/>
            </a:schemeClr>
          </a:solidFill>
        </p:spPr>
        <p:txBody>
          <a:bodyPr wrap="square">
            <a:spAutoFit/>
          </a:bodyPr>
          <a:lstStyle/>
          <a:p>
            <a:pPr algn="ctr">
              <a:defRPr/>
            </a:pPr>
            <a:r>
              <a:rPr lang="ru-RU" sz="2400" b="1">
                <a:solidFill>
                  <a:prstClr val="black"/>
                </a:solidFill>
              </a:rPr>
              <a:t> </a:t>
            </a:r>
            <a:r>
              <a:rPr lang="ru-RU" sz="2800" b="1">
                <a:solidFill>
                  <a:prstClr val="black"/>
                </a:solidFill>
              </a:rPr>
              <a:t>Ежедневно рекомендуется употреблять 200 г фруктов (2–3 порции) и 200 г овощей (2–3 порции) без учета картофеля</a:t>
            </a:r>
          </a:p>
        </p:txBody>
      </p:sp>
      <p:pic>
        <p:nvPicPr>
          <p:cNvPr id="6" name="Рисунок 7" descr="000000125.jpg"/>
          <p:cNvPicPr>
            <a:picLocks noChangeAspect="1"/>
          </p:cNvPicPr>
          <p:nvPr/>
        </p:nvPicPr>
        <p:blipFill>
          <a:blip r:embed="rId2"/>
          <a:stretch/>
        </p:blipFill>
        <p:spPr bwMode="auto">
          <a:xfrm>
            <a:off x="2915816" y="4813696"/>
            <a:ext cx="3096344" cy="20443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6" descr="http://www.rebenok.com/img/7233_400_1.jpg"/>
          <p:cNvPicPr>
            <a:picLocks noChangeAspect="1" noChangeArrowheads="1"/>
          </p:cNvPicPr>
          <p:nvPr/>
        </p:nvPicPr>
        <p:blipFill>
          <a:blip r:embed="rId2"/>
          <a:stretch/>
        </p:blipFill>
        <p:spPr bwMode="auto">
          <a:xfrm rot="278499">
            <a:off x="1785918" y="1142984"/>
            <a:ext cx="785818" cy="1004240"/>
          </a:xfrm>
          <a:prstGeom prst="rect">
            <a:avLst/>
          </a:prstGeom>
          <a:noFill/>
        </p:spPr>
      </p:pic>
      <p:sp>
        <p:nvSpPr>
          <p:cNvPr id="5" name="Прямоугольник 4"/>
          <p:cNvSpPr/>
          <p:nvPr/>
        </p:nvSpPr>
        <p:spPr bwMode="auto">
          <a:xfrm>
            <a:off x="1420615" y="2129719"/>
            <a:ext cx="1503710" cy="369332"/>
          </a:xfrm>
          <a:prstGeom prst="rect">
            <a:avLst/>
          </a:prstGeom>
        </p:spPr>
        <p:txBody>
          <a:bodyPr wrap="square">
            <a:spAutoFit/>
          </a:bodyPr>
          <a:lstStyle/>
          <a:p>
            <a:pPr algn="ctr">
              <a:defRPr/>
            </a:pPr>
            <a:r>
              <a:rPr lang="ru-RU">
                <a:solidFill>
                  <a:prstClr val="black"/>
                </a:solidFill>
              </a:rPr>
              <a:t>1 яблоко</a:t>
            </a:r>
            <a:endParaRPr/>
          </a:p>
        </p:txBody>
      </p:sp>
      <p:sp>
        <p:nvSpPr>
          <p:cNvPr id="6" name="Овал 6"/>
          <p:cNvSpPr/>
          <p:nvPr/>
        </p:nvSpPr>
        <p:spPr bwMode="auto">
          <a:xfrm>
            <a:off x="3714744" y="2500306"/>
            <a:ext cx="2071702" cy="1428760"/>
          </a:xfrm>
          <a:prstGeom prst="ellipse">
            <a:avLst/>
          </a:prstGeom>
          <a:solidFill>
            <a:srgbClr val="CCFF99"/>
          </a:solidFill>
          <a:ln>
            <a:solidFill>
              <a:srgbClr val="92D050"/>
            </a:solidFill>
          </a:ln>
        </p:spPr>
        <p:style>
          <a:lnRef idx="1">
            <a:schemeClr val="dk1"/>
          </a:lnRef>
          <a:fillRef idx="2">
            <a:schemeClr val="dk1"/>
          </a:fillRef>
          <a:effectRef idx="1">
            <a:schemeClr val="dk1"/>
          </a:effectRef>
          <a:fontRef idx="minor">
            <a:schemeClr val="dk1"/>
          </a:fontRef>
        </p:style>
        <p:txBody>
          <a:bodyPr rtlCol="0" anchor="ctr"/>
          <a:lstStyle/>
          <a:p>
            <a:pPr algn="ctr">
              <a:defRPr/>
            </a:pPr>
            <a:endParaRPr lang="ru-RU">
              <a:solidFill>
                <a:prstClr val="black"/>
              </a:solidFill>
            </a:endParaRPr>
          </a:p>
        </p:txBody>
      </p:sp>
      <p:sp>
        <p:nvSpPr>
          <p:cNvPr id="7" name="Прямоугольник 7"/>
          <p:cNvSpPr/>
          <p:nvPr/>
        </p:nvSpPr>
        <p:spPr bwMode="auto">
          <a:xfrm>
            <a:off x="3214678" y="2714620"/>
            <a:ext cx="3071834" cy="1077218"/>
          </a:xfrm>
          <a:prstGeom prst="rect">
            <a:avLst/>
          </a:prstGeom>
        </p:spPr>
        <p:txBody>
          <a:bodyPr wrap="square">
            <a:spAutoFit/>
          </a:bodyPr>
          <a:lstStyle/>
          <a:p>
            <a:pPr algn="ctr">
              <a:defRPr/>
            </a:pPr>
            <a:r>
              <a:rPr lang="ru-RU" sz="3200">
                <a:solidFill>
                  <a:prstClr val="black"/>
                </a:solidFill>
              </a:rPr>
              <a:t>1 порция</a:t>
            </a:r>
            <a:endParaRPr/>
          </a:p>
          <a:p>
            <a:pPr algn="ctr">
              <a:defRPr/>
            </a:pPr>
            <a:r>
              <a:rPr lang="ru-RU" sz="3200">
                <a:solidFill>
                  <a:prstClr val="black"/>
                </a:solidFill>
              </a:rPr>
              <a:t>это:</a:t>
            </a:r>
            <a:endParaRPr/>
          </a:p>
        </p:txBody>
      </p:sp>
      <p:pic>
        <p:nvPicPr>
          <p:cNvPr id="8" name="Picture 4" descr="https://encrypted-tbn2.gstatic.com/images?q=tbn:ANd9GcQxVCKzL_fV3UiHqJzdDd0JUX1t62a6NQ2ANOwByC0XvbfIMqUx"/>
          <p:cNvPicPr>
            <a:picLocks noChangeAspect="1" noChangeArrowheads="1"/>
          </p:cNvPicPr>
          <p:nvPr/>
        </p:nvPicPr>
        <p:blipFill>
          <a:blip r:embed="rId3"/>
          <a:stretch/>
        </p:blipFill>
        <p:spPr bwMode="auto">
          <a:xfrm>
            <a:off x="5603991" y="899022"/>
            <a:ext cx="1575496" cy="1071570"/>
          </a:xfrm>
          <a:prstGeom prst="rect">
            <a:avLst/>
          </a:prstGeom>
          <a:noFill/>
        </p:spPr>
      </p:pic>
      <p:sp>
        <p:nvSpPr>
          <p:cNvPr id="9" name="Прямоугольник 11"/>
          <p:cNvSpPr/>
          <p:nvPr/>
        </p:nvSpPr>
        <p:spPr bwMode="auto">
          <a:xfrm>
            <a:off x="5991879" y="1947656"/>
            <a:ext cx="1571636" cy="369332"/>
          </a:xfrm>
          <a:prstGeom prst="rect">
            <a:avLst/>
          </a:prstGeom>
        </p:spPr>
        <p:txBody>
          <a:bodyPr wrap="square">
            <a:spAutoFit/>
          </a:bodyPr>
          <a:lstStyle/>
          <a:p>
            <a:pPr algn="ctr">
              <a:defRPr/>
            </a:pPr>
            <a:r>
              <a:rPr lang="ru-RU">
                <a:solidFill>
                  <a:prstClr val="black"/>
                </a:solidFill>
              </a:rPr>
              <a:t>2 киви</a:t>
            </a:r>
            <a:endParaRPr/>
          </a:p>
        </p:txBody>
      </p:sp>
      <p:pic>
        <p:nvPicPr>
          <p:cNvPr id="10" name="Picture 6" descr="https://encrypted-tbn2.gstatic.com/images?q=tbn:ANd9GcT6hYRqT6qeyRI-lw3v4F8qh8uQFaR9S_1gFmuSWq61kEQFgemB"/>
          <p:cNvPicPr>
            <a:picLocks noChangeAspect="1" noChangeArrowheads="1"/>
          </p:cNvPicPr>
          <p:nvPr/>
        </p:nvPicPr>
        <p:blipFill>
          <a:blip r:embed="rId4"/>
          <a:stretch/>
        </p:blipFill>
        <p:spPr bwMode="auto">
          <a:xfrm>
            <a:off x="6336633" y="2588503"/>
            <a:ext cx="995194" cy="930849"/>
          </a:xfrm>
          <a:prstGeom prst="rect">
            <a:avLst/>
          </a:prstGeom>
          <a:noFill/>
        </p:spPr>
      </p:pic>
      <p:pic>
        <p:nvPicPr>
          <p:cNvPr id="11" name="Picture 28" descr="https://encrypted-tbn1.gstatic.com/images?q=tbn:ANd9GcTDr7Vq31IUJPjtnMwQVPIWH0x_2ZER2yMKd7V2_O98mg5_NL_k"/>
          <p:cNvPicPr>
            <a:picLocks noChangeAspect="1" noChangeArrowheads="1"/>
          </p:cNvPicPr>
          <p:nvPr/>
        </p:nvPicPr>
        <p:blipFill>
          <a:blip r:embed="rId5"/>
          <a:stretch/>
        </p:blipFill>
        <p:spPr bwMode="auto">
          <a:xfrm rot="19544563">
            <a:off x="5044875" y="3842887"/>
            <a:ext cx="1474722" cy="737361"/>
          </a:xfrm>
          <a:prstGeom prst="rect">
            <a:avLst/>
          </a:prstGeom>
          <a:noFill/>
        </p:spPr>
      </p:pic>
      <p:pic>
        <p:nvPicPr>
          <p:cNvPr id="12" name="Picture 26" descr="https://encrypted-tbn3.gstatic.com/images?q=tbn:ANd9GcRZUiyQf5EhbEEPE0NDbU0IKdaGMGm8E_5GMzOyMFfUOIZ03dbm_w"/>
          <p:cNvPicPr>
            <a:picLocks noChangeAspect="1" noChangeArrowheads="1"/>
          </p:cNvPicPr>
          <p:nvPr/>
        </p:nvPicPr>
        <p:blipFill>
          <a:blip r:embed="rId6"/>
          <a:stretch/>
        </p:blipFill>
        <p:spPr bwMode="auto">
          <a:xfrm>
            <a:off x="2935910" y="4041243"/>
            <a:ext cx="2147042" cy="1428760"/>
          </a:xfrm>
          <a:prstGeom prst="rect">
            <a:avLst/>
          </a:prstGeom>
          <a:noFill/>
        </p:spPr>
      </p:pic>
      <p:sp>
        <p:nvSpPr>
          <p:cNvPr id="13" name="Прямоугольник 30"/>
          <p:cNvSpPr/>
          <p:nvPr/>
        </p:nvSpPr>
        <p:spPr bwMode="auto">
          <a:xfrm>
            <a:off x="5323822" y="4533322"/>
            <a:ext cx="2500330" cy="1200329"/>
          </a:xfrm>
          <a:prstGeom prst="rect">
            <a:avLst/>
          </a:prstGeom>
        </p:spPr>
        <p:txBody>
          <a:bodyPr wrap="square">
            <a:spAutoFit/>
          </a:bodyPr>
          <a:lstStyle/>
          <a:p>
            <a:pPr marL="342900" indent="-342900" algn="ctr">
              <a:buFontTx/>
              <a:buAutoNum type="arabicPlain" startAt="150"/>
              <a:defRPr/>
            </a:pPr>
            <a:r>
              <a:rPr lang="ru-RU">
                <a:solidFill>
                  <a:prstClr val="black"/>
                </a:solidFill>
              </a:rPr>
              <a:t> г  (1/2 тарелки) свежеприготовленного салата или тушеной капусты </a:t>
            </a:r>
            <a:endParaRPr/>
          </a:p>
        </p:txBody>
      </p:sp>
      <p:pic>
        <p:nvPicPr>
          <p:cNvPr id="14" name="Picture 30" descr="https://encrypted-tbn3.gstatic.com/images?q=tbn:ANd9GcRx4Wwmsn3kKDxOZpug_lO14Kw96CcULR1Fmtrn26F9ACSvP61JFQ"/>
          <p:cNvPicPr>
            <a:picLocks noChangeAspect="1" noChangeArrowheads="1"/>
          </p:cNvPicPr>
          <p:nvPr/>
        </p:nvPicPr>
        <p:blipFill>
          <a:blip r:embed="rId7"/>
          <a:stretch/>
        </p:blipFill>
        <p:spPr bwMode="auto">
          <a:xfrm>
            <a:off x="3428992" y="670112"/>
            <a:ext cx="1143008" cy="1137929"/>
          </a:xfrm>
          <a:prstGeom prst="rect">
            <a:avLst/>
          </a:prstGeom>
          <a:noFill/>
        </p:spPr>
      </p:pic>
      <p:sp>
        <p:nvSpPr>
          <p:cNvPr id="15" name="Прямоугольник 32"/>
          <p:cNvSpPr/>
          <p:nvPr/>
        </p:nvSpPr>
        <p:spPr bwMode="auto">
          <a:xfrm>
            <a:off x="2969458" y="1808041"/>
            <a:ext cx="1571636" cy="369332"/>
          </a:xfrm>
          <a:prstGeom prst="rect">
            <a:avLst/>
          </a:prstGeom>
        </p:spPr>
        <p:txBody>
          <a:bodyPr wrap="square">
            <a:spAutoFit/>
          </a:bodyPr>
          <a:lstStyle/>
          <a:p>
            <a:pPr algn="ctr">
              <a:defRPr/>
            </a:pPr>
            <a:r>
              <a:rPr lang="ru-RU">
                <a:solidFill>
                  <a:prstClr val="black"/>
                </a:solidFill>
              </a:rPr>
              <a:t>1 банан</a:t>
            </a:r>
            <a:endParaRPr/>
          </a:p>
        </p:txBody>
      </p:sp>
      <p:sp>
        <p:nvSpPr>
          <p:cNvPr id="16" name="Заголовок 1"/>
          <p:cNvSpPr>
            <a:spLocks noGrp="1"/>
          </p:cNvSpPr>
          <p:nvPr>
            <p:ph type="title"/>
          </p:nvPr>
        </p:nvSpPr>
        <p:spPr bwMode="auto">
          <a:xfrm>
            <a:off x="500034" y="0"/>
            <a:ext cx="8229600" cy="714356"/>
          </a:xfrm>
        </p:spPr>
        <p:txBody>
          <a:bodyPr>
            <a:normAutofit/>
          </a:bodyPr>
          <a:lstStyle/>
          <a:p>
            <a:pPr>
              <a:defRPr/>
            </a:pPr>
            <a:r>
              <a:rPr lang="ru-RU" sz="2800" b="1">
                <a:latin typeface="+mn-lt"/>
                <a:ea typeface="+mn-ea"/>
                <a:cs typeface="+mn-cs"/>
              </a:rPr>
              <a:t>«5 порций овощей и фруктов в день»</a:t>
            </a:r>
            <a:endParaRPr/>
          </a:p>
        </p:txBody>
      </p:sp>
      <p:sp>
        <p:nvSpPr>
          <p:cNvPr id="17" name="Rectangle 3"/>
          <p:cNvSpPr>
            <a:spLocks noChangeArrowheads="1"/>
          </p:cNvSpPr>
          <p:nvPr/>
        </p:nvSpPr>
        <p:spPr bwMode="auto">
          <a:xfrm>
            <a:off x="0" y="6165850"/>
            <a:ext cx="9144000" cy="692150"/>
          </a:xfrm>
          <a:prstGeom prst="rect">
            <a:avLst/>
          </a:prstGeom>
          <a:solidFill>
            <a:srgbClr val="009900"/>
          </a:solidFill>
          <a:ln w="9525">
            <a:solidFill>
              <a:schemeClr val="tx1"/>
            </a:solidFill>
            <a:miter lim="800000"/>
            <a:headEnd/>
            <a:tailEnd/>
          </a:ln>
        </p:spPr>
        <p:txBody>
          <a:bodyPr wrap="none" anchor="ctr"/>
          <a:lstStyle/>
          <a:p>
            <a:pPr>
              <a:defRPr/>
            </a:pPr>
            <a:endParaRPr lang="ru-RU">
              <a:solidFill>
                <a:prstClr val="black"/>
              </a:solidFill>
            </a:endParaRPr>
          </a:p>
        </p:txBody>
      </p:sp>
      <p:sp>
        <p:nvSpPr>
          <p:cNvPr id="18" name="Rectangle 5"/>
          <p:cNvSpPr>
            <a:spLocks noChangeArrowheads="1"/>
          </p:cNvSpPr>
          <p:nvPr/>
        </p:nvSpPr>
        <p:spPr bwMode="auto">
          <a:xfrm>
            <a:off x="2124075" y="6354763"/>
            <a:ext cx="5616575" cy="242887"/>
          </a:xfrm>
          <a:prstGeom prst="rect">
            <a:avLst/>
          </a:prstGeom>
          <a:noFill/>
          <a:ln w="9525">
            <a:noFill/>
            <a:miter lim="800000"/>
            <a:headEnd/>
            <a:tailEnd/>
          </a:ln>
        </p:spPr>
        <p:txBody>
          <a:bodyPr wrap="none" anchor="ctr"/>
          <a:lstStyle/>
          <a:p>
            <a:pPr algn="ctr">
              <a:defRPr/>
            </a:pPr>
            <a:endParaRPr lang="ru-RU" sz="1400" b="1" i="1">
              <a:solidFill>
                <a:prstClr val="white"/>
              </a:solidFill>
              <a:cs typeface="Arial"/>
            </a:endParaRPr>
          </a:p>
        </p:txBody>
      </p:sp>
      <p:sp>
        <p:nvSpPr>
          <p:cNvPr id="19" name="Прямоугольник 13"/>
          <p:cNvSpPr/>
          <p:nvPr/>
        </p:nvSpPr>
        <p:spPr bwMode="auto">
          <a:xfrm>
            <a:off x="6716735" y="3369470"/>
            <a:ext cx="1571636" cy="369332"/>
          </a:xfrm>
          <a:prstGeom prst="rect">
            <a:avLst/>
          </a:prstGeom>
        </p:spPr>
        <p:txBody>
          <a:bodyPr wrap="square">
            <a:spAutoFit/>
          </a:bodyPr>
          <a:lstStyle/>
          <a:p>
            <a:pPr algn="ctr">
              <a:defRPr/>
            </a:pPr>
            <a:r>
              <a:rPr lang="ru-RU">
                <a:solidFill>
                  <a:prstClr val="black"/>
                </a:solidFill>
              </a:rPr>
              <a:t>1 апельсин</a:t>
            </a:r>
            <a:endParaRPr/>
          </a:p>
        </p:txBody>
      </p:sp>
      <p:pic>
        <p:nvPicPr>
          <p:cNvPr id="20" name="Picture 18" descr="http://www.kulina.ru/images1/2006_09_07/fruits.jpg"/>
          <p:cNvPicPr>
            <a:picLocks noChangeAspect="1" noChangeArrowheads="1"/>
          </p:cNvPicPr>
          <p:nvPr/>
        </p:nvPicPr>
        <p:blipFill>
          <a:blip r:embed="rId8"/>
          <a:stretch/>
        </p:blipFill>
        <p:spPr bwMode="auto">
          <a:xfrm>
            <a:off x="1384570" y="3053928"/>
            <a:ext cx="1285884" cy="1369747"/>
          </a:xfrm>
          <a:prstGeom prst="rect">
            <a:avLst/>
          </a:prstGeom>
          <a:noFill/>
        </p:spPr>
      </p:pic>
      <p:sp>
        <p:nvSpPr>
          <p:cNvPr id="21" name="Прямоугольник 35"/>
          <p:cNvSpPr/>
          <p:nvPr/>
        </p:nvSpPr>
        <p:spPr bwMode="auto">
          <a:xfrm>
            <a:off x="710721" y="4285026"/>
            <a:ext cx="2071702" cy="646331"/>
          </a:xfrm>
          <a:prstGeom prst="rect">
            <a:avLst/>
          </a:prstGeom>
        </p:spPr>
        <p:txBody>
          <a:bodyPr wrap="square">
            <a:spAutoFit/>
          </a:bodyPr>
          <a:ls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defRPr/>
            </a:pPr>
            <a:r>
              <a:rPr lang="ru-RU">
                <a:solidFill>
                  <a:prstClr val="black"/>
                </a:solidFill>
              </a:rPr>
              <a:t>1/4 стакана сухофруктов</a:t>
            </a:r>
            <a:endParaRPr/>
          </a:p>
        </p:txBody>
      </p:sp>
      <p:sp>
        <p:nvSpPr>
          <p:cNvPr id="22" name="Rectangle 3"/>
          <p:cNvSpPr>
            <a:spLocks noChangeArrowheads="1"/>
          </p:cNvSpPr>
          <p:nvPr/>
        </p:nvSpPr>
        <p:spPr bwMode="auto">
          <a:xfrm>
            <a:off x="0" y="6148299"/>
            <a:ext cx="9144000" cy="692150"/>
          </a:xfrm>
          <a:prstGeom prst="rect">
            <a:avLst/>
          </a:prstGeom>
          <a:solidFill>
            <a:schemeClr val="accent3">
              <a:lumMod val="40000"/>
              <a:lumOff val="60000"/>
            </a:schemeClr>
          </a:solidFill>
          <a:ln w="9525">
            <a:noFill/>
            <a:miter lim="800000"/>
            <a:headEnd/>
            <a:tailEnd/>
          </a:ln>
        </p:spPr>
        <p:txBody>
          <a:bodyPr wrap="none" anchor="ctr"/>
          <a:lstStyle/>
          <a:p>
            <a:pPr algn="ctr">
              <a:defRPr/>
            </a:pPr>
            <a:r>
              <a:rPr lang="ru-RU">
                <a:solidFill>
                  <a:prstClr val="black"/>
                </a:solidFill>
                <a:cs typeface="Arial"/>
              </a:rPr>
              <a:t>Национальные рекомендации «Кардиоваскулярная профилактика 2017»</a:t>
            </a:r>
            <a:endParaRPr lang="ru-RU">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wedge/>
      </p:transition>
    </mc:Choice>
    <mc:Fallback xmlns:w="http://schemas.openxmlformats.org/wordprocessingml/2006/main" xmlns:m="http://schemas.openxmlformats.org/officeDocument/2006/math" xmlns="">
      <p:transition spd="slow" advClick="1">
        <p:wedg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1"/>
          <p:cNvSpPr>
            <a:spLocks/>
          </p:cNvSpPr>
          <p:nvPr/>
        </p:nvSpPr>
        <p:spPr bwMode="auto">
          <a:xfrm>
            <a:off x="107504" y="116632"/>
            <a:ext cx="6480720" cy="1815882"/>
          </a:xfrm>
          <a:prstGeom prst="rect">
            <a:avLst/>
          </a:prstGeom>
          <a:noFill/>
        </p:spPr>
        <p:txBody>
          <a:bodyPr wrap="square" rtlCol="0">
            <a:spAutoFit/>
          </a:bodyPr>
          <a:lstStyle/>
          <a:p>
            <a:pPr>
              <a:defRPr/>
            </a:pPr>
            <a:r>
              <a:rPr lang="ru-RU" sz="2800" b="1">
                <a:solidFill>
                  <a:srgbClr val="336600"/>
                </a:solidFill>
              </a:rPr>
              <a:t>Как часто следует есть рыбу, чтобы свести к минимуму риск сердечно-сосудистых осложнений  согласно последним рекомендациям? </a:t>
            </a:r>
          </a:p>
        </p:txBody>
      </p:sp>
      <p:sp>
        <p:nvSpPr>
          <p:cNvPr id="5" name="Прямоугольник 2"/>
          <p:cNvSpPr/>
          <p:nvPr/>
        </p:nvSpPr>
        <p:spPr bwMode="auto">
          <a:xfrm>
            <a:off x="460374" y="2078835"/>
            <a:ext cx="8480441" cy="2677656"/>
          </a:xfrm>
          <a:prstGeom prst="rect">
            <a:avLst/>
          </a:prstGeom>
        </p:spPr>
        <p:txBody>
          <a:bodyPr wrap="square">
            <a:spAutoFit/>
          </a:bodyPr>
          <a:lstStyle/>
          <a:p>
            <a:pPr marL="457200" indent="-457200">
              <a:buClr>
                <a:srgbClr val="FF0000"/>
              </a:buClr>
              <a:buFont typeface="+mj-lt"/>
              <a:buAutoNum type="arabicPeriod"/>
              <a:defRPr/>
            </a:pPr>
            <a:r>
              <a:rPr lang="ru-RU" sz="2800" b="1">
                <a:solidFill>
                  <a:prstClr val="black"/>
                </a:solidFill>
              </a:rPr>
              <a:t>1-2 раза в неделю, в 1 из приемов рыба должна быть жирная </a:t>
            </a:r>
            <a:endParaRPr/>
          </a:p>
          <a:p>
            <a:pPr marL="457200" indent="-457200">
              <a:buClr>
                <a:srgbClr val="FF0000"/>
              </a:buClr>
              <a:buFont typeface="+mj-lt"/>
              <a:buAutoNum type="arabicPeriod"/>
              <a:defRPr/>
            </a:pPr>
            <a:r>
              <a:rPr lang="ru-RU" sz="2800" b="1">
                <a:solidFill>
                  <a:prstClr val="black"/>
                </a:solidFill>
              </a:rPr>
              <a:t>3-4 раза в неделю, в 2 из приемов рыба должна быть жирная</a:t>
            </a:r>
            <a:endParaRPr/>
          </a:p>
          <a:p>
            <a:pPr marL="457200" indent="-457200">
              <a:buClr>
                <a:srgbClr val="FF0000"/>
              </a:buClr>
              <a:buFont typeface="+mj-lt"/>
              <a:buAutoNum type="arabicPeriod"/>
              <a:defRPr/>
            </a:pPr>
            <a:r>
              <a:rPr lang="ru-RU" sz="2800" b="1">
                <a:solidFill>
                  <a:prstClr val="black"/>
                </a:solidFill>
              </a:rPr>
              <a:t>2 раза в месяц</a:t>
            </a:r>
            <a:endParaRPr/>
          </a:p>
          <a:p>
            <a:pPr marL="457200" indent="-457200">
              <a:buClr>
                <a:srgbClr val="FF0000"/>
              </a:buClr>
              <a:buFont typeface="+mj-lt"/>
              <a:buAutoNum type="arabicPeriod"/>
              <a:defRPr/>
            </a:pPr>
            <a:r>
              <a:rPr lang="ru-RU" sz="2800" b="1">
                <a:solidFill>
                  <a:prstClr val="black"/>
                </a:solidFill>
              </a:rPr>
              <a:t>1 раз в месяц</a:t>
            </a:r>
            <a:endParaRPr/>
          </a:p>
        </p:txBody>
      </p:sp>
      <p:sp>
        <p:nvSpPr>
          <p:cNvPr id="6" name="AutoShape 2" descr="Картинки по запросу fatty fis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ru-RU">
              <a:solidFill>
                <a:prstClr val="black"/>
              </a:solidFill>
            </a:endParaRPr>
          </a:p>
        </p:txBody>
      </p:sp>
      <p:sp>
        <p:nvSpPr>
          <p:cNvPr id="7" name="AutoShape 4" descr="Картинки по запросу fatty fis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ru-RU">
              <a:solidFill>
                <a:prstClr val="black"/>
              </a:solidFill>
            </a:endParaRPr>
          </a:p>
        </p:txBody>
      </p:sp>
      <p:pic>
        <p:nvPicPr>
          <p:cNvPr id="8" name="Picture 8" descr="Картинки по запросу fatty fish"/>
          <p:cNvPicPr>
            <a:picLocks noChangeAspect="1" noChangeArrowheads="1"/>
          </p:cNvPicPr>
          <p:nvPr/>
        </p:nvPicPr>
        <p:blipFill>
          <a:blip r:embed="rId2"/>
          <a:stretch/>
        </p:blipFill>
        <p:spPr bwMode="auto">
          <a:xfrm>
            <a:off x="5652120" y="3887151"/>
            <a:ext cx="3288696" cy="2178761"/>
          </a:xfrm>
          <a:prstGeom prst="rect">
            <a:avLst/>
          </a:prstGeom>
          <a:noFill/>
        </p:spPr>
      </p:pic>
      <p:sp>
        <p:nvSpPr>
          <p:cNvPr id="9" name="Rectangle 3"/>
          <p:cNvSpPr>
            <a:spLocks noChangeArrowheads="1"/>
          </p:cNvSpPr>
          <p:nvPr/>
        </p:nvSpPr>
        <p:spPr bwMode="auto">
          <a:xfrm>
            <a:off x="0" y="6186274"/>
            <a:ext cx="9144000" cy="646331"/>
          </a:xfrm>
          <a:prstGeom prst="rect">
            <a:avLst/>
          </a:prstGeom>
          <a:solidFill>
            <a:srgbClr val="009900"/>
          </a:solidFill>
          <a:ln w="9525">
            <a:solidFill>
              <a:schemeClr val="tx1"/>
            </a:solidFill>
            <a:miter lim="800000"/>
            <a:headEnd/>
            <a:tailEnd/>
          </a:ln>
        </p:spPr>
        <p:txBody>
          <a:bodyPr wrap="square" anchor="ctr">
            <a:spAutoFit/>
          </a:bodyPr>
          <a:lstStyle/>
          <a:p>
            <a:pPr algn="ctr">
              <a:defRPr/>
            </a:pPr>
            <a:r>
              <a:rPr lang="en-US" i="1">
                <a:solidFill>
                  <a:prstClr val="white"/>
                </a:solidFill>
              </a:rPr>
              <a:t>Zheng J, Huang T, Yu Y, Hu X, Yang B, Li D. Fish consumption and CHD mortality: an updated meta-analysis of seventeen cohort studies. Public Health Nutr 2012;15: 725–737</a:t>
            </a:r>
            <a:endParaRPr lang="ru-RU" i="1">
              <a:solidFill>
                <a:prstClr val="white"/>
              </a:solidFill>
            </a:endParaRPr>
          </a:p>
        </p:txBody>
      </p:sp>
      <p:sp>
        <p:nvSpPr>
          <p:cNvPr id="10" name="Rectangle 4"/>
          <p:cNvSpPr>
            <a:spLocks noChangeArrowheads="1"/>
          </p:cNvSpPr>
          <p:nvPr/>
        </p:nvSpPr>
        <p:spPr bwMode="auto">
          <a:xfrm>
            <a:off x="0" y="6092850"/>
            <a:ext cx="9144000" cy="144462"/>
          </a:xfrm>
          <a:prstGeom prst="rect">
            <a:avLst/>
          </a:prstGeom>
          <a:solidFill>
            <a:srgbClr val="FF9933"/>
          </a:solidFill>
          <a:ln w="9525">
            <a:noFill/>
            <a:miter lim="800000"/>
            <a:headEnd/>
            <a:tailEnd/>
          </a:ln>
        </p:spPr>
        <p:txBody>
          <a:bodyPr wrap="none" anchor="ctr"/>
          <a:lstStyle/>
          <a:p>
            <a:pPr>
              <a:defRPr/>
            </a:pPr>
            <a:endParaRPr lang="ru-RU">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1"/>
          <p:cNvSpPr>
            <a:spLocks/>
          </p:cNvSpPr>
          <p:nvPr/>
        </p:nvSpPr>
        <p:spPr bwMode="auto">
          <a:xfrm>
            <a:off x="107504" y="116632"/>
            <a:ext cx="6480720" cy="1815882"/>
          </a:xfrm>
          <a:prstGeom prst="rect">
            <a:avLst/>
          </a:prstGeom>
          <a:noFill/>
        </p:spPr>
        <p:txBody>
          <a:bodyPr wrap="square" rtlCol="0">
            <a:spAutoFit/>
          </a:bodyPr>
          <a:lstStyle/>
          <a:p>
            <a:pPr>
              <a:defRPr/>
            </a:pPr>
            <a:r>
              <a:rPr lang="ru-RU" sz="2800" b="1">
                <a:solidFill>
                  <a:srgbClr val="336600"/>
                </a:solidFill>
              </a:rPr>
              <a:t>Как часто следует есть рыбу, чтобы свести к минимуму риск сердечно-сосудистых осложнений  согласно последним рекомендациям? </a:t>
            </a:r>
          </a:p>
        </p:txBody>
      </p:sp>
      <p:sp>
        <p:nvSpPr>
          <p:cNvPr id="5" name="Прямоугольник 2"/>
          <p:cNvSpPr/>
          <p:nvPr/>
        </p:nvSpPr>
        <p:spPr bwMode="auto">
          <a:xfrm>
            <a:off x="460374" y="2078835"/>
            <a:ext cx="8480441" cy="2677656"/>
          </a:xfrm>
          <a:prstGeom prst="rect">
            <a:avLst/>
          </a:prstGeom>
        </p:spPr>
        <p:txBody>
          <a:bodyPr wrap="square">
            <a:spAutoFit/>
          </a:bodyPr>
          <a:lstStyle/>
          <a:p>
            <a:pPr marL="457200" indent="-457200">
              <a:buFont typeface="+mj-lt"/>
              <a:buAutoNum type="arabicPeriod"/>
              <a:defRPr/>
            </a:pPr>
            <a:r>
              <a:rPr lang="ru-RU" sz="2800" b="1">
                <a:solidFill>
                  <a:srgbClr val="FF0000"/>
                </a:solidFill>
              </a:rPr>
              <a:t>1-2 раза в неделю, в 1 из приемов рыба должна быть жирная</a:t>
            </a:r>
            <a:endParaRPr/>
          </a:p>
          <a:p>
            <a:pPr marL="457200" indent="-457200">
              <a:buFont typeface="+mj-lt"/>
              <a:buAutoNum type="arabicPeriod"/>
              <a:defRPr/>
            </a:pPr>
            <a:r>
              <a:rPr lang="ru-RU" sz="2800" b="1">
                <a:solidFill>
                  <a:prstClr val="black"/>
                </a:solidFill>
              </a:rPr>
              <a:t>3-4 раза в неделю, в 2 из приемов рыба должна быть жирная</a:t>
            </a:r>
            <a:endParaRPr/>
          </a:p>
          <a:p>
            <a:pPr marL="457200" indent="-457200">
              <a:buFont typeface="+mj-lt"/>
              <a:buAutoNum type="arabicPeriod"/>
              <a:defRPr/>
            </a:pPr>
            <a:r>
              <a:rPr lang="ru-RU" sz="2800" b="1">
                <a:solidFill>
                  <a:prstClr val="black"/>
                </a:solidFill>
              </a:rPr>
              <a:t>2 раза в месяц</a:t>
            </a:r>
            <a:endParaRPr/>
          </a:p>
          <a:p>
            <a:pPr marL="457200" indent="-457200">
              <a:buFont typeface="+mj-lt"/>
              <a:buAutoNum type="arabicPeriod"/>
              <a:defRPr/>
            </a:pPr>
            <a:r>
              <a:rPr lang="ru-RU" sz="2800" b="1">
                <a:solidFill>
                  <a:prstClr val="black"/>
                </a:solidFill>
              </a:rPr>
              <a:t>1 раз в месяц</a:t>
            </a:r>
            <a:endParaRPr/>
          </a:p>
        </p:txBody>
      </p:sp>
      <p:pic>
        <p:nvPicPr>
          <p:cNvPr id="6" name="Picture 1"/>
          <p:cNvPicPr>
            <a:picLocks noChangeAspect="1" noChangeArrowheads="1"/>
          </p:cNvPicPr>
          <p:nvPr/>
        </p:nvPicPr>
        <p:blipFill>
          <a:blip r:embed="rId2"/>
          <a:stretch/>
        </p:blipFill>
        <p:spPr bwMode="auto">
          <a:xfrm>
            <a:off x="6444207" y="188640"/>
            <a:ext cx="2699793" cy="1180582"/>
          </a:xfrm>
          <a:prstGeom prst="rect">
            <a:avLst/>
          </a:prstGeom>
          <a:noFill/>
          <a:ln w="9525">
            <a:noFill/>
            <a:miter lim="800000"/>
            <a:headEnd/>
            <a:tailEnd/>
          </a:ln>
        </p:spPr>
      </p:pic>
      <p:sp>
        <p:nvSpPr>
          <p:cNvPr id="7" name="AutoShape 2" descr="Картинки по запросу fatty fis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ru-RU">
              <a:solidFill>
                <a:prstClr val="black"/>
              </a:solidFill>
            </a:endParaRPr>
          </a:p>
        </p:txBody>
      </p:sp>
      <p:sp>
        <p:nvSpPr>
          <p:cNvPr id="8" name="AutoShape 4" descr="Картинки по запросу fatty fis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ru-RU">
              <a:solidFill>
                <a:prstClr val="black"/>
              </a:solidFill>
            </a:endParaRPr>
          </a:p>
        </p:txBody>
      </p:sp>
      <p:pic>
        <p:nvPicPr>
          <p:cNvPr id="9" name="Picture 8" descr="Картинки по запросу fatty fish"/>
          <p:cNvPicPr>
            <a:picLocks noChangeAspect="1" noChangeArrowheads="1"/>
          </p:cNvPicPr>
          <p:nvPr/>
        </p:nvPicPr>
        <p:blipFill>
          <a:blip r:embed="rId3"/>
          <a:stretch/>
        </p:blipFill>
        <p:spPr bwMode="auto">
          <a:xfrm>
            <a:off x="5652120" y="3887151"/>
            <a:ext cx="3288696" cy="2178761"/>
          </a:xfrm>
          <a:prstGeom prst="rect">
            <a:avLst/>
          </a:prstGeom>
          <a:noFill/>
        </p:spPr>
      </p:pic>
      <p:sp>
        <p:nvSpPr>
          <p:cNvPr id="10" name="Rectangle 3"/>
          <p:cNvSpPr>
            <a:spLocks noChangeArrowheads="1"/>
          </p:cNvSpPr>
          <p:nvPr/>
        </p:nvSpPr>
        <p:spPr bwMode="auto">
          <a:xfrm>
            <a:off x="0" y="6186274"/>
            <a:ext cx="9144000" cy="646331"/>
          </a:xfrm>
          <a:prstGeom prst="rect">
            <a:avLst/>
          </a:prstGeom>
          <a:solidFill>
            <a:srgbClr val="009900"/>
          </a:solidFill>
          <a:ln w="9525">
            <a:solidFill>
              <a:schemeClr val="tx1"/>
            </a:solidFill>
            <a:miter lim="800000"/>
            <a:headEnd/>
            <a:tailEnd/>
          </a:ln>
        </p:spPr>
        <p:txBody>
          <a:bodyPr wrap="square" anchor="ctr">
            <a:spAutoFit/>
          </a:bodyPr>
          <a:lstStyle/>
          <a:p>
            <a:pPr algn="ctr">
              <a:defRPr/>
            </a:pPr>
            <a:r>
              <a:rPr lang="en-US" i="1">
                <a:solidFill>
                  <a:prstClr val="white"/>
                </a:solidFill>
              </a:rPr>
              <a:t>Zheng J, Huang T, Yu Y, Hu X, Yang B, Li D. Fish consumption and CHD mortality: an updated meta-analysis of seventeen cohort studies. Public Health Nutr 2012;15: 725–737</a:t>
            </a:r>
            <a:endParaRPr lang="ru-RU" i="1">
              <a:solidFill>
                <a:prstClr val="white"/>
              </a:solidFill>
            </a:endParaRPr>
          </a:p>
        </p:txBody>
      </p:sp>
      <p:sp>
        <p:nvSpPr>
          <p:cNvPr id="11" name="Rectangle 4"/>
          <p:cNvSpPr>
            <a:spLocks noChangeArrowheads="1"/>
          </p:cNvSpPr>
          <p:nvPr/>
        </p:nvSpPr>
        <p:spPr bwMode="auto">
          <a:xfrm>
            <a:off x="0" y="6092850"/>
            <a:ext cx="9144000" cy="144462"/>
          </a:xfrm>
          <a:prstGeom prst="rect">
            <a:avLst/>
          </a:prstGeom>
          <a:solidFill>
            <a:srgbClr val="FF9933"/>
          </a:solidFill>
          <a:ln w="9525">
            <a:noFill/>
            <a:miter lim="800000"/>
            <a:headEnd/>
            <a:tailEnd/>
          </a:ln>
        </p:spPr>
        <p:txBody>
          <a:bodyPr wrap="none" anchor="ctr"/>
          <a:lstStyle/>
          <a:p>
            <a:pPr>
              <a:defRPr/>
            </a:pPr>
            <a:endParaRPr lang="ru-RU">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1"/>
          <p:cNvSpPr>
            <a:spLocks noChangeArrowheads="1"/>
          </p:cNvSpPr>
          <p:nvPr/>
        </p:nvSpPr>
        <p:spPr bwMode="auto">
          <a:xfrm>
            <a:off x="179512" y="393631"/>
            <a:ext cx="8712968" cy="8309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a:spcBef>
                <a:spcPts val="0"/>
              </a:spcBef>
              <a:spcAft>
                <a:spcPts val="0"/>
              </a:spcAft>
              <a:defRPr/>
            </a:pPr>
            <a:r>
              <a:rPr lang="ru-RU" sz="2400" b="1">
                <a:solidFill>
                  <a:srgbClr val="9BBB59">
                    <a:lumMod val="50000"/>
                  </a:srgbClr>
                </a:solidFill>
                <a:ea typeface="Calibri"/>
                <a:cs typeface="Times New Roman"/>
              </a:rPr>
              <a:t>Какое количество зерновых продуктов следует есть, чтобы свести к минимуму риск сердечно-сосудистых осложнений? </a:t>
            </a:r>
            <a:endParaRPr lang="ru-RU" sz="2400" b="1">
              <a:solidFill>
                <a:srgbClr val="9BBB59">
                  <a:lumMod val="50000"/>
                </a:srgbClr>
              </a:solidFill>
              <a:latin typeface="Arial"/>
              <a:cs typeface="Arial"/>
            </a:endParaRPr>
          </a:p>
        </p:txBody>
      </p:sp>
      <p:sp>
        <p:nvSpPr>
          <p:cNvPr id="5" name="Прямоугольник 3"/>
          <p:cNvSpPr/>
          <p:nvPr/>
        </p:nvSpPr>
        <p:spPr bwMode="auto">
          <a:xfrm>
            <a:off x="539552" y="1700808"/>
            <a:ext cx="7776864" cy="3416320"/>
          </a:xfrm>
          <a:prstGeom prst="rect">
            <a:avLst/>
          </a:prstGeom>
        </p:spPr>
        <p:txBody>
          <a:bodyPr wrap="square">
            <a:spAutoFit/>
          </a:bodyPr>
          <a:lstStyle/>
          <a:p>
            <a:pPr marL="457200" indent="-457200">
              <a:spcBef>
                <a:spcPts val="0"/>
              </a:spcBef>
              <a:spcAft>
                <a:spcPts val="0"/>
              </a:spcAft>
              <a:buClr>
                <a:srgbClr val="FF0000"/>
              </a:buClr>
              <a:buFont typeface="+mj-lt"/>
              <a:buAutoNum type="arabicPeriod"/>
              <a:defRPr/>
            </a:pPr>
            <a:r>
              <a:rPr lang="ru-RU" sz="2400" b="1">
                <a:solidFill>
                  <a:prstClr val="black"/>
                </a:solidFill>
              </a:rPr>
              <a:t>200 г хлеба </a:t>
            </a:r>
            <a:r>
              <a:rPr lang="ru-RU" sz="2400" b="1">
                <a:solidFill>
                  <a:prstClr val="black"/>
                </a:solidFill>
                <a:ea typeface="Calibri"/>
                <a:cs typeface="Times New Roman"/>
              </a:rPr>
              <a:t>в день </a:t>
            </a:r>
            <a:r>
              <a:rPr lang="ru-RU" sz="2400" b="1">
                <a:solidFill>
                  <a:prstClr val="black"/>
                </a:solidFill>
              </a:rPr>
              <a:t>(желательно черного, ржаного, цельнозернового, отрубного)</a:t>
            </a:r>
            <a:endParaRPr lang="ru-RU" sz="2400" b="1">
              <a:solidFill>
                <a:prstClr val="black"/>
              </a:solidFill>
              <a:ea typeface="Calibri"/>
              <a:cs typeface="Times New Roman"/>
            </a:endParaRPr>
          </a:p>
          <a:p>
            <a:pPr marL="457200" indent="-457200">
              <a:spcBef>
                <a:spcPts val="0"/>
              </a:spcBef>
              <a:spcAft>
                <a:spcPts val="0"/>
              </a:spcAft>
              <a:buClr>
                <a:srgbClr val="FF0000"/>
              </a:buClr>
              <a:buFont typeface="+mj-lt"/>
              <a:buAutoNum type="arabicPeriod"/>
              <a:defRPr/>
            </a:pPr>
            <a:r>
              <a:rPr lang="ru-RU" sz="2400" b="1">
                <a:solidFill>
                  <a:prstClr val="black"/>
                </a:solidFill>
              </a:rPr>
              <a:t>40 г различных круп (примерно одна порция овсяной, гречневой, пшеничной каши)</a:t>
            </a:r>
            <a:endParaRPr lang="ru-RU" sz="2400" b="1">
              <a:solidFill>
                <a:prstClr val="black"/>
              </a:solidFill>
              <a:cs typeface="Times New Roman"/>
            </a:endParaRPr>
          </a:p>
          <a:p>
            <a:pPr marL="457200" indent="-457200">
              <a:spcBef>
                <a:spcPts val="0"/>
              </a:spcBef>
              <a:spcAft>
                <a:spcPts val="0"/>
              </a:spcAft>
              <a:buClr>
                <a:srgbClr val="FF0000"/>
              </a:buClr>
              <a:buFont typeface="+mj-lt"/>
              <a:buAutoNum type="arabicPeriod"/>
              <a:defRPr/>
            </a:pPr>
            <a:r>
              <a:rPr lang="ru-RU" sz="2400" b="1">
                <a:solidFill>
                  <a:prstClr val="black"/>
                </a:solidFill>
              </a:rPr>
              <a:t>Половину хлеба, каш, макарон следует потреблять в виде цельных и цельнозерновых, а не очищенных и рафинированных продуктов, которые более калорийны и имеют высокий гликемический индекс </a:t>
            </a:r>
            <a:endParaRPr lang="ru-RU" sz="2400" b="1">
              <a:solidFill>
                <a:prstClr val="black"/>
              </a:solidFill>
              <a:cs typeface="Times New Roman"/>
            </a:endParaRPr>
          </a:p>
          <a:p>
            <a:pPr marL="457200" indent="-457200">
              <a:spcBef>
                <a:spcPts val="0"/>
              </a:spcBef>
              <a:spcAft>
                <a:spcPts val="0"/>
              </a:spcAft>
              <a:buClr>
                <a:srgbClr val="FF0000"/>
              </a:buClr>
              <a:buFont typeface="+mj-lt"/>
              <a:buAutoNum type="arabicPeriod"/>
              <a:defRPr/>
            </a:pPr>
            <a:r>
              <a:rPr lang="ru-RU" sz="2400" b="1">
                <a:solidFill>
                  <a:prstClr val="black"/>
                </a:solidFill>
                <a:cs typeface="Times New Roman"/>
              </a:rPr>
              <a:t>Все вышеперечисленное</a:t>
            </a:r>
            <a:endParaRPr lang="ru-RU" sz="2400" b="1">
              <a:solidFill>
                <a:prstClr val="black"/>
              </a:solidFill>
              <a:latin typeface="Arial"/>
              <a:cs typeface="Arial"/>
            </a:endParaRPr>
          </a:p>
        </p:txBody>
      </p:sp>
      <p:sp>
        <p:nvSpPr>
          <p:cNvPr id="6" name="Rectangle 3"/>
          <p:cNvSpPr>
            <a:spLocks noChangeArrowheads="1"/>
          </p:cNvSpPr>
          <p:nvPr/>
        </p:nvSpPr>
        <p:spPr bwMode="auto">
          <a:xfrm>
            <a:off x="0" y="6015167"/>
            <a:ext cx="9144000" cy="830997"/>
          </a:xfrm>
          <a:prstGeom prst="rect">
            <a:avLst/>
          </a:prstGeom>
          <a:solidFill>
            <a:srgbClr val="009900"/>
          </a:solidFill>
          <a:ln w="9525">
            <a:solidFill>
              <a:schemeClr val="tx1"/>
            </a:solidFill>
            <a:miter lim="800000"/>
            <a:headEnd/>
            <a:tailEnd/>
          </a:ln>
        </p:spPr>
        <p:txBody>
          <a:bodyPr wrap="square" anchor="ctr">
            <a:spAutoFit/>
          </a:bodyPr>
          <a:lstStyle/>
          <a:p>
            <a:pPr algn="ctr">
              <a:defRPr/>
            </a:pPr>
            <a:endParaRPr lang="ru-RU" sz="1600" i="1">
              <a:solidFill>
                <a:prstClr val="white"/>
              </a:solidFill>
            </a:endParaRPr>
          </a:p>
          <a:p>
            <a:pPr algn="ctr">
              <a:defRPr/>
            </a:pPr>
            <a:r>
              <a:rPr lang="ru-RU" sz="1600" i="1">
                <a:solidFill>
                  <a:prstClr val="white"/>
                </a:solidFill>
              </a:rPr>
              <a:t>Тутельян ВА, Вялков АИ, Разумов АН и соавт. Научные основы здорового питания; 2010; М.; Издательский дом «Панорама»; 816с. </a:t>
            </a:r>
            <a:r>
              <a:rPr lang="en-US" sz="1600" i="1">
                <a:solidFill>
                  <a:prstClr val="white"/>
                </a:solidFill>
              </a:rPr>
              <a:t>ISBN</a:t>
            </a:r>
            <a:r>
              <a:rPr lang="ru-RU" sz="1600" i="1">
                <a:solidFill>
                  <a:prstClr val="white"/>
                </a:solidFill>
              </a:rPr>
              <a:t> 978-5-86472-224-4.</a:t>
            </a:r>
            <a:endParaRPr/>
          </a:p>
        </p:txBody>
      </p:sp>
      <p:sp>
        <p:nvSpPr>
          <p:cNvPr id="7" name="Rectangle 4"/>
          <p:cNvSpPr>
            <a:spLocks noChangeArrowheads="1"/>
          </p:cNvSpPr>
          <p:nvPr/>
        </p:nvSpPr>
        <p:spPr bwMode="auto">
          <a:xfrm>
            <a:off x="-28110" y="5962119"/>
            <a:ext cx="9144000" cy="144462"/>
          </a:xfrm>
          <a:prstGeom prst="rect">
            <a:avLst/>
          </a:prstGeom>
          <a:solidFill>
            <a:srgbClr val="FF9933"/>
          </a:solidFill>
          <a:ln w="9525">
            <a:noFill/>
            <a:miter lim="800000"/>
            <a:headEnd/>
            <a:tailEnd/>
          </a:ln>
        </p:spPr>
        <p:txBody>
          <a:bodyPr wrap="none" anchor="ctr"/>
          <a:lstStyle/>
          <a:p>
            <a:pPr>
              <a:defRPr/>
            </a:pPr>
            <a:endParaRPr lang="ru-RU">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1"/>
          <p:cNvSpPr>
            <a:spLocks noChangeArrowheads="1"/>
          </p:cNvSpPr>
          <p:nvPr/>
        </p:nvSpPr>
        <p:spPr bwMode="auto">
          <a:xfrm>
            <a:off x="179512" y="393631"/>
            <a:ext cx="8712968" cy="8309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a:spcBef>
                <a:spcPts val="0"/>
              </a:spcBef>
              <a:spcAft>
                <a:spcPts val="0"/>
              </a:spcAft>
              <a:defRPr/>
            </a:pPr>
            <a:r>
              <a:rPr lang="ru-RU" sz="2400" b="1">
                <a:solidFill>
                  <a:srgbClr val="9BBB59">
                    <a:lumMod val="50000"/>
                  </a:srgbClr>
                </a:solidFill>
                <a:ea typeface="Calibri"/>
                <a:cs typeface="Times New Roman"/>
              </a:rPr>
              <a:t>Какое количество зерновых продуктов следует есть, чтобы свести к минимуму риск сердечно-сосудистых осложнений? </a:t>
            </a:r>
            <a:endParaRPr lang="ru-RU" sz="2400" b="1">
              <a:solidFill>
                <a:srgbClr val="9BBB59">
                  <a:lumMod val="50000"/>
                </a:srgbClr>
              </a:solidFill>
              <a:latin typeface="Arial"/>
              <a:cs typeface="Arial"/>
            </a:endParaRPr>
          </a:p>
        </p:txBody>
      </p:sp>
      <p:sp>
        <p:nvSpPr>
          <p:cNvPr id="5" name="Прямоугольник 3"/>
          <p:cNvSpPr/>
          <p:nvPr/>
        </p:nvSpPr>
        <p:spPr bwMode="auto">
          <a:xfrm>
            <a:off x="251520" y="1484785"/>
            <a:ext cx="7272808" cy="3231654"/>
          </a:xfrm>
          <a:prstGeom prst="rect">
            <a:avLst/>
          </a:prstGeom>
        </p:spPr>
        <p:txBody>
          <a:bodyPr wrap="square">
            <a:spAutoFit/>
          </a:bodyPr>
          <a:lstStyle/>
          <a:p>
            <a:pPr marL="457200" indent="-457200">
              <a:spcBef>
                <a:spcPts val="0"/>
              </a:spcBef>
              <a:spcAft>
                <a:spcPts val="0"/>
              </a:spcAft>
              <a:buFont typeface="+mj-lt"/>
              <a:buAutoNum type="arabicPeriod"/>
              <a:defRPr/>
            </a:pPr>
            <a:r>
              <a:rPr lang="ru-RU" sz="2000" b="1">
                <a:solidFill>
                  <a:prstClr val="black"/>
                </a:solidFill>
              </a:rPr>
              <a:t>200 г хлеба </a:t>
            </a:r>
            <a:r>
              <a:rPr lang="ru-RU" sz="2000" b="1">
                <a:solidFill>
                  <a:prstClr val="black"/>
                </a:solidFill>
                <a:ea typeface="Calibri"/>
                <a:cs typeface="Times New Roman"/>
              </a:rPr>
              <a:t>в день </a:t>
            </a:r>
            <a:r>
              <a:rPr lang="ru-RU" sz="2000" b="1">
                <a:solidFill>
                  <a:prstClr val="black"/>
                </a:solidFill>
              </a:rPr>
              <a:t>(желательно черного, ржаного, цельнозернового, отрубного)</a:t>
            </a:r>
            <a:endParaRPr lang="ru-RU" sz="2000" b="1">
              <a:solidFill>
                <a:prstClr val="black"/>
              </a:solidFill>
              <a:ea typeface="Calibri"/>
              <a:cs typeface="Times New Roman"/>
            </a:endParaRPr>
          </a:p>
          <a:p>
            <a:pPr marL="457200" indent="-457200">
              <a:spcBef>
                <a:spcPts val="0"/>
              </a:spcBef>
              <a:spcAft>
                <a:spcPts val="0"/>
              </a:spcAft>
              <a:buFont typeface="+mj-lt"/>
              <a:buAutoNum type="arabicPeriod"/>
              <a:defRPr/>
            </a:pPr>
            <a:r>
              <a:rPr lang="ru-RU" sz="2000" b="1">
                <a:solidFill>
                  <a:prstClr val="black"/>
                </a:solidFill>
              </a:rPr>
              <a:t>40 г различных круп (примерно одна порция овсяной, гречневой, пшеничной каши)</a:t>
            </a:r>
            <a:endParaRPr lang="ru-RU" sz="2000" b="1">
              <a:solidFill>
                <a:prstClr val="black"/>
              </a:solidFill>
              <a:cs typeface="Times New Roman"/>
            </a:endParaRPr>
          </a:p>
          <a:p>
            <a:pPr marL="457200" indent="-457200">
              <a:spcBef>
                <a:spcPts val="0"/>
              </a:spcBef>
              <a:spcAft>
                <a:spcPts val="0"/>
              </a:spcAft>
              <a:buFont typeface="+mj-lt"/>
              <a:buAutoNum type="arabicPeriod"/>
              <a:defRPr/>
            </a:pPr>
            <a:r>
              <a:rPr lang="ru-RU" sz="2000" b="1">
                <a:solidFill>
                  <a:prstClr val="black"/>
                </a:solidFill>
              </a:rPr>
              <a:t>Половину хлеба, каш, макарон следует потреблять в виде цельных и цельнозерновых, а не очищенных и рафинированных продуктов, которые более калорийны и имеют высокий гликемический индекс </a:t>
            </a:r>
            <a:endParaRPr lang="ru-RU" sz="2000" b="1">
              <a:solidFill>
                <a:prstClr val="black"/>
              </a:solidFill>
              <a:cs typeface="Times New Roman"/>
            </a:endParaRPr>
          </a:p>
          <a:p>
            <a:pPr marL="457200" indent="-457200">
              <a:spcBef>
                <a:spcPts val="0"/>
              </a:spcBef>
              <a:spcAft>
                <a:spcPts val="0"/>
              </a:spcAft>
              <a:buFont typeface="+mj-lt"/>
              <a:buAutoNum type="arabicPeriod"/>
              <a:defRPr/>
            </a:pPr>
            <a:r>
              <a:rPr lang="ru-RU" sz="2000" b="1">
                <a:solidFill>
                  <a:srgbClr val="FF0000"/>
                </a:solidFill>
                <a:cs typeface="Times New Roman"/>
              </a:rPr>
              <a:t>Все вышеперечисленное</a:t>
            </a:r>
            <a:endParaRPr lang="ru-RU" sz="2000" b="1">
              <a:solidFill>
                <a:srgbClr val="FF0000"/>
              </a:solidFill>
              <a:latin typeface="Arial"/>
              <a:cs typeface="Arial"/>
            </a:endParaRPr>
          </a:p>
          <a:p>
            <a:pPr marL="457200" indent="-457200">
              <a:spcBef>
                <a:spcPts val="0"/>
              </a:spcBef>
              <a:spcAft>
                <a:spcPts val="0"/>
              </a:spcAft>
              <a:buFont typeface="+mj-lt"/>
              <a:buAutoNum type="arabicPeriod"/>
              <a:defRPr/>
            </a:pPr>
            <a:endParaRPr lang="ru-RU" sz="2400">
              <a:solidFill>
                <a:prstClr val="black"/>
              </a:solidFill>
              <a:latin typeface="Arial"/>
              <a:cs typeface="Arial"/>
            </a:endParaRPr>
          </a:p>
        </p:txBody>
      </p:sp>
      <p:pic>
        <p:nvPicPr>
          <p:cNvPr id="6" name="Picture 1"/>
          <p:cNvPicPr>
            <a:picLocks noChangeAspect="1" noChangeArrowheads="1"/>
          </p:cNvPicPr>
          <p:nvPr/>
        </p:nvPicPr>
        <p:blipFill>
          <a:blip r:embed="rId2"/>
          <a:stretch/>
        </p:blipFill>
        <p:spPr bwMode="auto">
          <a:xfrm>
            <a:off x="5580112" y="4365104"/>
            <a:ext cx="3458075" cy="1512168"/>
          </a:xfrm>
          <a:prstGeom prst="rect">
            <a:avLst/>
          </a:prstGeom>
          <a:noFill/>
          <a:ln w="9525">
            <a:noFill/>
            <a:miter lim="800000"/>
            <a:headEnd/>
            <a:tailEnd/>
          </a:ln>
        </p:spPr>
      </p:pic>
      <p:sp>
        <p:nvSpPr>
          <p:cNvPr id="7" name="Rectangle 3"/>
          <p:cNvSpPr>
            <a:spLocks noChangeArrowheads="1"/>
          </p:cNvSpPr>
          <p:nvPr/>
        </p:nvSpPr>
        <p:spPr bwMode="auto">
          <a:xfrm>
            <a:off x="0" y="6093941"/>
            <a:ext cx="9144000" cy="830997"/>
          </a:xfrm>
          <a:prstGeom prst="rect">
            <a:avLst/>
          </a:prstGeom>
          <a:solidFill>
            <a:srgbClr val="009900"/>
          </a:solidFill>
          <a:ln w="9525">
            <a:solidFill>
              <a:schemeClr val="tx1"/>
            </a:solidFill>
            <a:miter lim="800000"/>
            <a:headEnd/>
            <a:tailEnd/>
          </a:ln>
        </p:spPr>
        <p:txBody>
          <a:bodyPr wrap="square" anchor="ctr">
            <a:spAutoFit/>
          </a:bodyPr>
          <a:lstStyle/>
          <a:p>
            <a:pPr algn="ctr">
              <a:defRPr/>
            </a:pPr>
            <a:r>
              <a:rPr lang="ru-RU" sz="1600" i="1">
                <a:solidFill>
                  <a:prstClr val="white"/>
                </a:solidFill>
              </a:rPr>
              <a:t>Тутельян ВА, Вялков АИ, Разумов АН и соавт. Научные основы здорового питания; 2010; М.; Издательский дом «Панорама»; 816с. </a:t>
            </a:r>
            <a:r>
              <a:rPr lang="en-US" sz="1600" i="1">
                <a:solidFill>
                  <a:prstClr val="white"/>
                </a:solidFill>
              </a:rPr>
              <a:t>ISBN</a:t>
            </a:r>
            <a:r>
              <a:rPr lang="ru-RU" sz="1600" i="1">
                <a:solidFill>
                  <a:prstClr val="white"/>
                </a:solidFill>
              </a:rPr>
              <a:t> 978-5-86472-224-4.</a:t>
            </a:r>
            <a:endParaRPr/>
          </a:p>
          <a:p>
            <a:pPr algn="ctr">
              <a:defRPr/>
            </a:pPr>
            <a:endParaRPr lang="ru-RU" sz="1600" i="1">
              <a:solidFill>
                <a:prstClr val="white"/>
              </a:solidFill>
            </a:endParaRPr>
          </a:p>
        </p:txBody>
      </p:sp>
      <p:sp>
        <p:nvSpPr>
          <p:cNvPr id="8" name="Rectangle 4"/>
          <p:cNvSpPr>
            <a:spLocks noChangeArrowheads="1"/>
          </p:cNvSpPr>
          <p:nvPr/>
        </p:nvSpPr>
        <p:spPr bwMode="auto">
          <a:xfrm>
            <a:off x="0" y="6021288"/>
            <a:ext cx="9144000" cy="144462"/>
          </a:xfrm>
          <a:prstGeom prst="rect">
            <a:avLst/>
          </a:prstGeom>
          <a:solidFill>
            <a:srgbClr val="FF9933"/>
          </a:solidFill>
          <a:ln w="9525">
            <a:noFill/>
            <a:miter lim="800000"/>
            <a:headEnd/>
            <a:tailEnd/>
          </a:ln>
        </p:spPr>
        <p:txBody>
          <a:bodyPr wrap="none" anchor="ctr"/>
          <a:lstStyle/>
          <a:p>
            <a:pPr>
              <a:defRPr/>
            </a:pPr>
            <a:endParaRPr lang="ru-RU">
              <a:solidFill>
                <a:prstClr val="black"/>
              </a:solidFill>
            </a:endParaRPr>
          </a:p>
        </p:txBody>
      </p:sp>
      <p:sp>
        <p:nvSpPr>
          <p:cNvPr id="9" name="Прямоугольник 13"/>
          <p:cNvSpPr/>
          <p:nvPr/>
        </p:nvSpPr>
        <p:spPr bwMode="auto">
          <a:xfrm>
            <a:off x="0" y="5301208"/>
            <a:ext cx="5328591" cy="707886"/>
          </a:xfrm>
          <a:prstGeom prst="rect">
            <a:avLst/>
          </a:prstGeom>
        </p:spPr>
        <p:txBody>
          <a:bodyPr wrap="square">
            <a:spAutoFit/>
          </a:bodyPr>
          <a:lstStyle/>
          <a:p>
            <a:pPr>
              <a:defRPr/>
            </a:pPr>
            <a:r>
              <a:rPr lang="en-US" sz="800">
                <a:solidFill>
                  <a:prstClr val="black"/>
                </a:solidFill>
              </a:rPr>
              <a:t>http://www.cardioprevent.ru/downloads/c5m3i1917/%D0%9D%D0%B0%D1%86%D0%B8%D0%BE%D0%BD%D0%B0%D0%BB%D1%8C%D0%BD%D1%8B%D0%B5%20%D1%80%D0%B5%D0%BA%D0%BE%D0%BC%D0%B5%D0%BD%D0%B4%D0%B0%D1%86%D0%B8%D0%B8%20_%20%D0%9A%D0%B0%D1%80%D0%B4%D0%B8%D0%BE%D0%B2%D0%B0%D1%81%D0%BA%D1%83%D0%BB%D1%8F%D1%80%D0%BD%D0%B0%D1%8F%20%D0%BF%D1%80%D0%BE%D1%84%D0%B8%D0%BB%D0%B0%D0%BA%D1%82%D0%B8%D0%BA%D0%B0%202017.pdf</a:t>
            </a:r>
            <a:endParaRPr lang="ru-RU" sz="800">
              <a:solidFill>
                <a:prstClr val="black"/>
              </a:solidFill>
            </a:endParaRPr>
          </a:p>
        </p:txBody>
      </p:sp>
      <p:sp>
        <p:nvSpPr>
          <p:cNvPr id="10" name="Rectangle 13"/>
          <p:cNvSpPr>
            <a:spLocks noChangeArrowheads="1"/>
          </p:cNvSpPr>
          <p:nvPr/>
        </p:nvSpPr>
        <p:spPr bwMode="auto">
          <a:xfrm>
            <a:off x="-25932" y="4492875"/>
            <a:ext cx="5184576" cy="1080120"/>
          </a:xfrm>
          <a:prstGeom prst="rect">
            <a:avLst/>
          </a:prstGeom>
          <a:noFill/>
          <a:ln w="9525">
            <a:noFill/>
            <a:miter lim="800000"/>
            <a:headEnd/>
            <a:tailEnd/>
          </a:ln>
        </p:spPr>
        <p:txBody>
          <a:bodyPr wrap="none" anchor="ctr"/>
          <a:lstStyle/>
          <a:p>
            <a:pPr>
              <a:defRPr/>
            </a:pPr>
            <a:r>
              <a:rPr lang="ru-RU" sz="1200" b="1">
                <a:solidFill>
                  <a:srgbClr val="4BACC6">
                    <a:lumMod val="75000"/>
                  </a:srgbClr>
                </a:solidFill>
                <a:cs typeface="Arial"/>
              </a:rPr>
              <a:t>Европейские рекомендации по профилактике  сердечно-сосудистых </a:t>
            </a:r>
            <a:endParaRPr/>
          </a:p>
          <a:p>
            <a:pPr>
              <a:defRPr/>
            </a:pPr>
            <a:r>
              <a:rPr lang="ru-RU" sz="1200" b="1">
                <a:solidFill>
                  <a:srgbClr val="4BACC6">
                    <a:lumMod val="75000"/>
                  </a:srgbClr>
                </a:solidFill>
                <a:cs typeface="Arial"/>
              </a:rPr>
              <a:t>заболеваний в клинической  практике</a:t>
            </a:r>
            <a:r>
              <a:rPr lang="en-US" sz="1200" b="1">
                <a:solidFill>
                  <a:srgbClr val="4BACC6">
                    <a:lumMod val="75000"/>
                  </a:srgbClr>
                </a:solidFill>
                <a:cs typeface="Arial"/>
              </a:rPr>
              <a:t> 2016</a:t>
            </a:r>
            <a:endParaRPr lang="ru-RU" sz="1200" b="1">
              <a:solidFill>
                <a:srgbClr val="4BACC6">
                  <a:lumMod val="75000"/>
                </a:srgbClr>
              </a:solidFill>
              <a:cs typeface="Arial"/>
            </a:endParaRPr>
          </a:p>
          <a:p>
            <a:pPr>
              <a:defRPr/>
            </a:pPr>
            <a:r>
              <a:rPr lang="ru-RU" sz="1200" b="1">
                <a:solidFill>
                  <a:srgbClr val="4BACC6">
                    <a:lumMod val="75000"/>
                  </a:srgbClr>
                </a:solidFill>
                <a:cs typeface="Arial"/>
              </a:rPr>
              <a:t>и Национальные рекомендации «Кардиоваскулярная профилактика 2017»</a:t>
            </a:r>
            <a:endParaRPr/>
          </a:p>
          <a:p>
            <a:pPr>
              <a:defRPr/>
            </a:pPr>
            <a:r>
              <a:rPr lang="ru-RU" sz="1200" b="1">
                <a:solidFill>
                  <a:srgbClr val="4BACC6">
                    <a:lumMod val="75000"/>
                  </a:srgbClr>
                </a:solidFill>
                <a:cs typeface="Arial"/>
              </a:rPr>
              <a:t> </a:t>
            </a:r>
          </a:p>
        </p:txBody>
      </p:sp>
      <p:pic>
        <p:nvPicPr>
          <p:cNvPr id="11" name="Picture 2" descr="Картинки по запросу порция гречневой каши картинка"/>
          <p:cNvPicPr>
            <a:picLocks noChangeAspect="1" noChangeArrowheads="1"/>
          </p:cNvPicPr>
          <p:nvPr/>
        </p:nvPicPr>
        <p:blipFill>
          <a:blip r:embed="rId3"/>
          <a:stretch/>
        </p:blipFill>
        <p:spPr bwMode="auto">
          <a:xfrm>
            <a:off x="6840760" y="1268760"/>
            <a:ext cx="2051720" cy="151216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1"/>
          <p:cNvSpPr>
            <a:spLocks noChangeArrowheads="1"/>
          </p:cNvSpPr>
          <p:nvPr/>
        </p:nvSpPr>
        <p:spPr bwMode="auto">
          <a:xfrm>
            <a:off x="179512" y="116632"/>
            <a:ext cx="8712968" cy="13849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a:spcBef>
                <a:spcPts val="0"/>
              </a:spcBef>
              <a:spcAft>
                <a:spcPts val="0"/>
              </a:spcAft>
              <a:defRPr/>
            </a:pPr>
            <a:r>
              <a:rPr lang="ru-RU" sz="2800" b="1">
                <a:solidFill>
                  <a:srgbClr val="336600"/>
                </a:solidFill>
                <a:ea typeface="Calibri"/>
                <a:cs typeface="Times New Roman"/>
              </a:rPr>
              <a:t>Какое количество орехов следует есть, чтобы свести к минимуму риск сердечно-сосудистых осложнений  согласно последним рекомендациям? </a:t>
            </a:r>
            <a:endParaRPr lang="ru-RU" sz="2800" b="1">
              <a:solidFill>
                <a:srgbClr val="336600"/>
              </a:solidFill>
              <a:latin typeface="Arial"/>
              <a:cs typeface="Arial"/>
            </a:endParaRPr>
          </a:p>
        </p:txBody>
      </p:sp>
      <p:sp>
        <p:nvSpPr>
          <p:cNvPr id="5" name="Прямоугольник 3"/>
          <p:cNvSpPr/>
          <p:nvPr/>
        </p:nvSpPr>
        <p:spPr bwMode="auto">
          <a:xfrm>
            <a:off x="251520" y="1742036"/>
            <a:ext cx="7776864" cy="2246769"/>
          </a:xfrm>
          <a:prstGeom prst="rect">
            <a:avLst/>
          </a:prstGeom>
        </p:spPr>
        <p:txBody>
          <a:bodyPr wrap="square">
            <a:spAutoFit/>
          </a:bodyPr>
          <a:lstStyle/>
          <a:p>
            <a:pPr>
              <a:spcBef>
                <a:spcPts val="0"/>
              </a:spcBef>
              <a:spcAft>
                <a:spcPts val="0"/>
              </a:spcAft>
              <a:buFontTx/>
              <a:buChar char="•"/>
              <a:defRPr/>
            </a:pPr>
            <a:endParaRPr lang="ru-RU" sz="2800" b="1">
              <a:solidFill>
                <a:prstClr val="black"/>
              </a:solidFill>
              <a:ea typeface="Calibri"/>
              <a:cs typeface="Times New Roman"/>
            </a:endParaRPr>
          </a:p>
          <a:p>
            <a:pPr marL="457200" indent="-457200">
              <a:spcBef>
                <a:spcPts val="0"/>
              </a:spcBef>
              <a:spcAft>
                <a:spcPts val="0"/>
              </a:spcAft>
              <a:buClr>
                <a:srgbClr val="FF0000"/>
              </a:buClr>
              <a:buFont typeface="+mj-lt"/>
              <a:buAutoNum type="arabicPeriod"/>
              <a:defRPr/>
            </a:pPr>
            <a:r>
              <a:rPr lang="ru-RU" sz="2800" b="1">
                <a:solidFill>
                  <a:prstClr val="black"/>
                </a:solidFill>
                <a:ea typeface="Calibri"/>
                <a:cs typeface="Times New Roman"/>
              </a:rPr>
              <a:t>30-40 грамм в день любых несоленых орехов</a:t>
            </a:r>
            <a:endParaRPr/>
          </a:p>
          <a:p>
            <a:pPr marL="457200" indent="-457200">
              <a:spcBef>
                <a:spcPts val="0"/>
              </a:spcBef>
              <a:spcAft>
                <a:spcPts val="0"/>
              </a:spcAft>
              <a:buClr>
                <a:srgbClr val="FF0000"/>
              </a:buClr>
              <a:buFont typeface="+mj-lt"/>
              <a:buAutoNum type="arabicPeriod"/>
              <a:defRPr/>
            </a:pPr>
            <a:r>
              <a:rPr lang="ru-RU" sz="2800" b="1">
                <a:solidFill>
                  <a:prstClr val="black"/>
                </a:solidFill>
                <a:cs typeface="Times New Roman"/>
              </a:rPr>
              <a:t>50 грамм в день грецких орехов</a:t>
            </a:r>
            <a:endParaRPr/>
          </a:p>
          <a:p>
            <a:pPr marL="457200" indent="-457200">
              <a:spcBef>
                <a:spcPts val="0"/>
              </a:spcBef>
              <a:spcAft>
                <a:spcPts val="0"/>
              </a:spcAft>
              <a:buClr>
                <a:srgbClr val="FF0000"/>
              </a:buClr>
              <a:buFont typeface="+mj-lt"/>
              <a:buAutoNum type="arabicPeriod"/>
              <a:defRPr/>
            </a:pPr>
            <a:r>
              <a:rPr lang="ru-RU" sz="2800" b="1">
                <a:solidFill>
                  <a:prstClr val="black"/>
                </a:solidFill>
                <a:cs typeface="Times New Roman"/>
              </a:rPr>
              <a:t>100 грамм в день соленого арахиса</a:t>
            </a:r>
            <a:endParaRPr/>
          </a:p>
          <a:p>
            <a:pPr marL="457200" indent="-457200">
              <a:spcBef>
                <a:spcPts val="0"/>
              </a:spcBef>
              <a:spcAft>
                <a:spcPts val="0"/>
              </a:spcAft>
              <a:buClr>
                <a:srgbClr val="FF0000"/>
              </a:buClr>
              <a:buFont typeface="+mj-lt"/>
              <a:buAutoNum type="arabicPeriod"/>
              <a:defRPr/>
            </a:pPr>
            <a:r>
              <a:rPr lang="ru-RU" sz="2800" b="1">
                <a:solidFill>
                  <a:prstClr val="black"/>
                </a:solidFill>
                <a:cs typeface="Times New Roman"/>
              </a:rPr>
              <a:t>20 грамм любых орехов в неделю</a:t>
            </a:r>
            <a:endParaRPr lang="ru-RU" sz="2800" b="1">
              <a:solidFill>
                <a:prstClr val="black"/>
              </a:solidFill>
              <a:latin typeface="Arial"/>
              <a:cs typeface="Arial"/>
            </a:endParaRPr>
          </a:p>
        </p:txBody>
      </p:sp>
      <p:pic>
        <p:nvPicPr>
          <p:cNvPr id="6" name="Picture 3" descr="Картинки по запросу nut consumption"/>
          <p:cNvPicPr>
            <a:picLocks noChangeAspect="1" noChangeArrowheads="1"/>
          </p:cNvPicPr>
          <p:nvPr/>
        </p:nvPicPr>
        <p:blipFill>
          <a:blip r:embed="rId2"/>
          <a:stretch/>
        </p:blipFill>
        <p:spPr bwMode="auto">
          <a:xfrm>
            <a:off x="5899992" y="3929829"/>
            <a:ext cx="3215898" cy="1406580"/>
          </a:xfrm>
          <a:prstGeom prst="rect">
            <a:avLst/>
          </a:prstGeom>
          <a:noFill/>
        </p:spPr>
      </p:pic>
      <p:sp>
        <p:nvSpPr>
          <p:cNvPr id="7" name="Rectangle 3"/>
          <p:cNvSpPr>
            <a:spLocks noChangeArrowheads="1"/>
          </p:cNvSpPr>
          <p:nvPr/>
        </p:nvSpPr>
        <p:spPr bwMode="auto">
          <a:xfrm>
            <a:off x="0" y="6093941"/>
            <a:ext cx="9144000" cy="830997"/>
          </a:xfrm>
          <a:prstGeom prst="rect">
            <a:avLst/>
          </a:prstGeom>
          <a:solidFill>
            <a:srgbClr val="009900"/>
          </a:solidFill>
          <a:ln w="9525">
            <a:solidFill>
              <a:schemeClr val="tx1"/>
            </a:solidFill>
            <a:miter lim="800000"/>
            <a:headEnd/>
            <a:tailEnd/>
          </a:ln>
        </p:spPr>
        <p:txBody>
          <a:bodyPr wrap="square" anchor="ctr">
            <a:spAutoFit/>
          </a:bodyPr>
          <a:lstStyle/>
          <a:p>
            <a:pPr algn="ctr">
              <a:defRPr/>
            </a:pPr>
            <a:r>
              <a:rPr lang="en-US" sz="1600" i="1">
                <a:solidFill>
                  <a:prstClr val="white"/>
                </a:solidFill>
              </a:rPr>
              <a:t>Luo C, Zhang Y, Ding Y, Shan Z, Chen S, Yu M, Hu FB, Liu L. Nut consumption and risk of type 2 diabetes, cardiovascular disease, and all-cause mortality: a systematic review and meta-analysis. Am J Clin Nutr 2014;100:256–269.</a:t>
            </a:r>
            <a:endParaRPr lang="ru-RU" sz="1600" i="1">
              <a:solidFill>
                <a:prstClr val="white"/>
              </a:solidFill>
            </a:endParaRPr>
          </a:p>
        </p:txBody>
      </p:sp>
      <p:sp>
        <p:nvSpPr>
          <p:cNvPr id="8" name="Rectangle 4"/>
          <p:cNvSpPr>
            <a:spLocks noChangeArrowheads="1"/>
          </p:cNvSpPr>
          <p:nvPr/>
        </p:nvSpPr>
        <p:spPr bwMode="auto">
          <a:xfrm>
            <a:off x="-28110" y="5962119"/>
            <a:ext cx="9144000" cy="144462"/>
          </a:xfrm>
          <a:prstGeom prst="rect">
            <a:avLst/>
          </a:prstGeom>
          <a:solidFill>
            <a:srgbClr val="FF9933"/>
          </a:solidFill>
          <a:ln w="9525">
            <a:noFill/>
            <a:miter lim="800000"/>
            <a:headEnd/>
            <a:tailEnd/>
          </a:ln>
        </p:spPr>
        <p:txBody>
          <a:bodyPr wrap="none" anchor="ctr"/>
          <a:lstStyle/>
          <a:p>
            <a:pPr>
              <a:defRPr/>
            </a:pPr>
            <a:endParaRPr lang="ru-RU">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467544" y="116632"/>
            <a:ext cx="8208912" cy="792087"/>
          </a:xfrm>
        </p:spPr>
        <p:txBody>
          <a:bodyPr>
            <a:normAutofit/>
          </a:bodyPr>
          <a:lstStyle/>
          <a:p>
            <a:pPr>
              <a:defRPr/>
            </a:pPr>
            <a:r>
              <a:rPr lang="ru-RU" sz="2800" b="1">
                <a:solidFill>
                  <a:srgbClr val="C00000"/>
                </a:solidFill>
              </a:rPr>
              <a:t>Геморрагический инсульт</a:t>
            </a:r>
          </a:p>
        </p:txBody>
      </p:sp>
      <p:sp>
        <p:nvSpPr>
          <p:cNvPr id="5" name="TextBox 2"/>
          <p:cNvSpPr>
            <a:spLocks/>
          </p:cNvSpPr>
          <p:nvPr/>
        </p:nvSpPr>
        <p:spPr bwMode="auto">
          <a:xfrm>
            <a:off x="596320" y="1124744"/>
            <a:ext cx="8008128" cy="2308324"/>
          </a:xfrm>
          <a:prstGeom prst="rect">
            <a:avLst/>
          </a:prstGeom>
          <a:noFill/>
        </p:spPr>
        <p:txBody>
          <a:bodyPr wrap="square" rtlCol="0">
            <a:spAutoFit/>
          </a:bodyPr>
          <a:lstStyle/>
          <a:p>
            <a:pPr algn="just">
              <a:defRPr/>
            </a:pPr>
            <a:r>
              <a:rPr lang="ru-RU" sz="2400" b="1">
                <a:solidFill>
                  <a:schemeClr val="accent5">
                    <a:lumMod val="50000"/>
                  </a:schemeClr>
                </a:solidFill>
              </a:rPr>
              <a:t>Геморрагический инсульт – кровоизлияние в мозг – развивается при разрыве кровоснабжающей мозг артерии. </a:t>
            </a:r>
            <a:endParaRPr/>
          </a:p>
          <a:p>
            <a:pPr algn="just">
              <a:defRPr/>
            </a:pPr>
            <a:endParaRPr lang="ru-RU" sz="2400" b="1">
              <a:solidFill>
                <a:schemeClr val="accent5">
                  <a:lumMod val="50000"/>
                </a:schemeClr>
              </a:solidFill>
            </a:endParaRPr>
          </a:p>
          <a:p>
            <a:pPr algn="just">
              <a:defRPr/>
            </a:pPr>
            <a:r>
              <a:rPr lang="ru-RU" sz="2400">
                <a:solidFill>
                  <a:schemeClr val="accent5">
                    <a:lumMod val="50000"/>
                  </a:schemeClr>
                </a:solidFill>
              </a:rPr>
              <a:t>Геморрагические инсульты обычно тяжелее ишемических, но встречаются значительно реже.</a:t>
            </a:r>
            <a:endParaRPr/>
          </a:p>
        </p:txBody>
      </p:sp>
      <p:sp>
        <p:nvSpPr>
          <p:cNvPr id="6" name="object 15"/>
          <p:cNvSpPr/>
          <p:nvPr/>
        </p:nvSpPr>
        <p:spPr bwMode="auto">
          <a:xfrm>
            <a:off x="2394620" y="3573016"/>
            <a:ext cx="4032448" cy="2667368"/>
          </a:xfrm>
          <a:prstGeom prst="rect">
            <a:avLst/>
          </a:prstGeom>
          <a:blipFill>
            <a:blip r:embed="rId2"/>
            <a:stretch/>
          </a:blipFill>
        </p:spPr>
        <p:txBody>
          <a:bodyPr wrap="square" lIns="0" tIns="0" rIns="0" bIns="0" rtlCol="0"/>
          <a:lstStyle/>
          <a:p>
            <a:pPr>
              <a:defRPr/>
            </a:pPr>
            <a:endParaRPr/>
          </a:p>
        </p:txBody>
      </p:sp>
      <p:sp>
        <p:nvSpPr>
          <p:cNvPr id="7" name="Прямоугольник 7"/>
          <p:cNvSpPr/>
          <p:nvPr/>
        </p:nvSpPr>
        <p:spPr bwMode="auto">
          <a:xfrm>
            <a:off x="596320" y="980728"/>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1"/>
          <p:cNvSpPr>
            <a:spLocks noChangeArrowheads="1"/>
          </p:cNvSpPr>
          <p:nvPr/>
        </p:nvSpPr>
        <p:spPr bwMode="auto">
          <a:xfrm>
            <a:off x="179512" y="116632"/>
            <a:ext cx="8712968" cy="13849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a:spcBef>
                <a:spcPts val="0"/>
              </a:spcBef>
              <a:spcAft>
                <a:spcPts val="0"/>
              </a:spcAft>
              <a:defRPr/>
            </a:pPr>
            <a:r>
              <a:rPr lang="ru-RU" sz="2800" b="1">
                <a:solidFill>
                  <a:srgbClr val="336600"/>
                </a:solidFill>
                <a:ea typeface="Calibri"/>
                <a:cs typeface="Times New Roman"/>
              </a:rPr>
              <a:t>Какое количество орехов следует есть, чтобы свести к минимуму риск сердечно-сосудистых осложнений  согласно последним рекомендациям? </a:t>
            </a:r>
            <a:endParaRPr lang="ru-RU" sz="2800" b="1">
              <a:solidFill>
                <a:srgbClr val="336600"/>
              </a:solidFill>
              <a:latin typeface="Arial"/>
              <a:cs typeface="Arial"/>
            </a:endParaRPr>
          </a:p>
        </p:txBody>
      </p:sp>
      <p:sp>
        <p:nvSpPr>
          <p:cNvPr id="5" name="Прямоугольник 3"/>
          <p:cNvSpPr/>
          <p:nvPr/>
        </p:nvSpPr>
        <p:spPr bwMode="auto">
          <a:xfrm>
            <a:off x="251520" y="1742036"/>
            <a:ext cx="7272808" cy="1938992"/>
          </a:xfrm>
          <a:prstGeom prst="rect">
            <a:avLst/>
          </a:prstGeom>
        </p:spPr>
        <p:txBody>
          <a:bodyPr wrap="square">
            <a:spAutoFit/>
          </a:bodyPr>
          <a:lstStyle/>
          <a:p>
            <a:pPr>
              <a:spcBef>
                <a:spcPts val="0"/>
              </a:spcBef>
              <a:spcAft>
                <a:spcPts val="0"/>
              </a:spcAft>
              <a:buFontTx/>
              <a:buChar char="•"/>
              <a:defRPr/>
            </a:pPr>
            <a:endParaRPr lang="ru-RU" sz="2400">
              <a:solidFill>
                <a:prstClr val="black"/>
              </a:solidFill>
              <a:ea typeface="Calibri"/>
              <a:cs typeface="Times New Roman"/>
            </a:endParaRPr>
          </a:p>
          <a:p>
            <a:pPr marL="457200" indent="-457200">
              <a:spcBef>
                <a:spcPts val="0"/>
              </a:spcBef>
              <a:spcAft>
                <a:spcPts val="0"/>
              </a:spcAft>
              <a:buFont typeface="+mj-lt"/>
              <a:buAutoNum type="arabicPeriod"/>
              <a:defRPr/>
            </a:pPr>
            <a:r>
              <a:rPr lang="ru-RU" sz="2400" b="1">
                <a:solidFill>
                  <a:srgbClr val="FF0000"/>
                </a:solidFill>
                <a:ea typeface="Calibri"/>
                <a:cs typeface="Times New Roman"/>
              </a:rPr>
              <a:t>30-40 грамм в день любых несоленых орехов</a:t>
            </a:r>
            <a:endParaRPr/>
          </a:p>
          <a:p>
            <a:pPr marL="457200" indent="-457200">
              <a:spcBef>
                <a:spcPts val="0"/>
              </a:spcBef>
              <a:spcAft>
                <a:spcPts val="0"/>
              </a:spcAft>
              <a:buFont typeface="+mj-lt"/>
              <a:buAutoNum type="arabicPeriod"/>
              <a:defRPr/>
            </a:pPr>
            <a:r>
              <a:rPr lang="ru-RU" sz="2400" b="1">
                <a:solidFill>
                  <a:prstClr val="black"/>
                </a:solidFill>
                <a:cs typeface="Times New Roman"/>
              </a:rPr>
              <a:t>50 грамм в день грецких орехов</a:t>
            </a:r>
            <a:endParaRPr/>
          </a:p>
          <a:p>
            <a:pPr marL="457200" indent="-457200">
              <a:spcBef>
                <a:spcPts val="0"/>
              </a:spcBef>
              <a:spcAft>
                <a:spcPts val="0"/>
              </a:spcAft>
              <a:buFont typeface="+mj-lt"/>
              <a:buAutoNum type="arabicPeriod"/>
              <a:defRPr/>
            </a:pPr>
            <a:r>
              <a:rPr lang="ru-RU" sz="2400" b="1">
                <a:solidFill>
                  <a:prstClr val="black"/>
                </a:solidFill>
                <a:cs typeface="Times New Roman"/>
              </a:rPr>
              <a:t>100 грамм в день соленого арахиса</a:t>
            </a:r>
            <a:endParaRPr/>
          </a:p>
          <a:p>
            <a:pPr marL="457200" indent="-457200">
              <a:spcBef>
                <a:spcPts val="0"/>
              </a:spcBef>
              <a:spcAft>
                <a:spcPts val="0"/>
              </a:spcAft>
              <a:buFont typeface="+mj-lt"/>
              <a:buAutoNum type="arabicPeriod"/>
              <a:defRPr/>
            </a:pPr>
            <a:r>
              <a:rPr lang="ru-RU" sz="2400" b="1">
                <a:solidFill>
                  <a:prstClr val="black"/>
                </a:solidFill>
                <a:cs typeface="Times New Roman"/>
              </a:rPr>
              <a:t>20 грамм любых орехов в неделю</a:t>
            </a:r>
            <a:endParaRPr lang="ru-RU" sz="2400" b="1">
              <a:solidFill>
                <a:prstClr val="black"/>
              </a:solidFill>
              <a:latin typeface="Arial"/>
              <a:cs typeface="Arial"/>
            </a:endParaRPr>
          </a:p>
        </p:txBody>
      </p:sp>
      <p:pic>
        <p:nvPicPr>
          <p:cNvPr id="6" name="Picture 3" descr="Картинки по запросу nut consumption"/>
          <p:cNvPicPr>
            <a:picLocks noChangeAspect="1" noChangeArrowheads="1"/>
          </p:cNvPicPr>
          <p:nvPr/>
        </p:nvPicPr>
        <p:blipFill>
          <a:blip r:embed="rId2"/>
          <a:stretch/>
        </p:blipFill>
        <p:spPr bwMode="auto">
          <a:xfrm>
            <a:off x="5656747" y="2654042"/>
            <a:ext cx="3215898" cy="1406580"/>
          </a:xfrm>
          <a:prstGeom prst="rect">
            <a:avLst/>
          </a:prstGeom>
          <a:noFill/>
        </p:spPr>
      </p:pic>
      <p:pic>
        <p:nvPicPr>
          <p:cNvPr id="7" name="Picture 1"/>
          <p:cNvPicPr>
            <a:picLocks noChangeAspect="1" noChangeArrowheads="1"/>
          </p:cNvPicPr>
          <p:nvPr/>
        </p:nvPicPr>
        <p:blipFill>
          <a:blip r:embed="rId3"/>
          <a:stretch/>
        </p:blipFill>
        <p:spPr bwMode="auto">
          <a:xfrm>
            <a:off x="5580112" y="4365104"/>
            <a:ext cx="3458075" cy="1512168"/>
          </a:xfrm>
          <a:prstGeom prst="rect">
            <a:avLst/>
          </a:prstGeom>
          <a:noFill/>
          <a:ln w="9525">
            <a:noFill/>
            <a:miter lim="800000"/>
            <a:headEnd/>
            <a:tailEnd/>
          </a:ln>
        </p:spPr>
      </p:pic>
      <p:sp>
        <p:nvSpPr>
          <p:cNvPr id="8" name="Rectangle 3"/>
          <p:cNvSpPr>
            <a:spLocks noChangeArrowheads="1"/>
          </p:cNvSpPr>
          <p:nvPr/>
        </p:nvSpPr>
        <p:spPr bwMode="auto">
          <a:xfrm>
            <a:off x="0" y="6093941"/>
            <a:ext cx="9144000" cy="830997"/>
          </a:xfrm>
          <a:prstGeom prst="rect">
            <a:avLst/>
          </a:prstGeom>
          <a:solidFill>
            <a:srgbClr val="009900"/>
          </a:solidFill>
          <a:ln w="9525">
            <a:solidFill>
              <a:schemeClr val="tx1"/>
            </a:solidFill>
            <a:miter lim="800000"/>
            <a:headEnd/>
            <a:tailEnd/>
          </a:ln>
        </p:spPr>
        <p:txBody>
          <a:bodyPr wrap="square" anchor="ctr">
            <a:spAutoFit/>
          </a:bodyPr>
          <a:lstStyle/>
          <a:p>
            <a:pPr algn="ctr">
              <a:defRPr/>
            </a:pPr>
            <a:r>
              <a:rPr lang="en-US" sz="1600" i="1">
                <a:solidFill>
                  <a:prstClr val="white"/>
                </a:solidFill>
              </a:rPr>
              <a:t>Luo C, Zhang Y, Ding Y, Shan Z, Chen S, Yu M, Hu FB, Liu L. Nut consumption and risk of type 2 diabetes, cardiovascular disease, and all-cause mortality: a systematic review and meta-analysis. Am J Clin Nutr 2014;100:256–269.</a:t>
            </a:r>
            <a:endParaRPr lang="ru-RU" sz="1600" i="1">
              <a:solidFill>
                <a:prstClr val="white"/>
              </a:solidFill>
            </a:endParaRPr>
          </a:p>
        </p:txBody>
      </p:sp>
      <p:sp>
        <p:nvSpPr>
          <p:cNvPr id="9" name="Rectangle 4"/>
          <p:cNvSpPr>
            <a:spLocks noChangeArrowheads="1"/>
          </p:cNvSpPr>
          <p:nvPr/>
        </p:nvSpPr>
        <p:spPr bwMode="auto">
          <a:xfrm>
            <a:off x="0" y="6021288"/>
            <a:ext cx="9144000" cy="144462"/>
          </a:xfrm>
          <a:prstGeom prst="rect">
            <a:avLst/>
          </a:prstGeom>
          <a:solidFill>
            <a:srgbClr val="FF9933"/>
          </a:solidFill>
          <a:ln w="9525">
            <a:noFill/>
            <a:miter lim="800000"/>
            <a:headEnd/>
            <a:tailEnd/>
          </a:ln>
        </p:spPr>
        <p:txBody>
          <a:bodyPr wrap="none" anchor="ctr"/>
          <a:lstStyle/>
          <a:p>
            <a:pPr>
              <a:defRPr/>
            </a:pPr>
            <a:endParaRPr lang="ru-RU">
              <a:solidFill>
                <a:prstClr val="black"/>
              </a:solidFill>
            </a:endParaRPr>
          </a:p>
        </p:txBody>
      </p:sp>
      <p:sp>
        <p:nvSpPr>
          <p:cNvPr id="10" name="Прямоугольник 13"/>
          <p:cNvSpPr/>
          <p:nvPr/>
        </p:nvSpPr>
        <p:spPr bwMode="auto">
          <a:xfrm>
            <a:off x="0" y="5301208"/>
            <a:ext cx="5328591" cy="707886"/>
          </a:xfrm>
          <a:prstGeom prst="rect">
            <a:avLst/>
          </a:prstGeom>
        </p:spPr>
        <p:txBody>
          <a:bodyPr wrap="square">
            <a:spAutoFit/>
          </a:bodyPr>
          <a:lstStyle/>
          <a:p>
            <a:pPr>
              <a:defRPr/>
            </a:pPr>
            <a:r>
              <a:rPr lang="en-US" sz="800">
                <a:solidFill>
                  <a:prstClr val="black"/>
                </a:solidFill>
              </a:rPr>
              <a:t>http://www.cardioprevent.ru/downloads/c5m3i1917/%D0%9D%D0%B0%D1%86%D0%B8%D0%BE%D0%BD%D0%B0%D0%BB%D1%8C%D0%BD%D1%8B%D0%B5%20%D1%80%D0%B5%D0%BA%D0%BE%D0%BC%D0%B5%D0%BD%D0%B4%D0%B0%D1%86%D0%B8%D0%B8%20_%20%D0%9A%D0%B0%D1%80%D0%B4%D0%B8%D0%BE%D0%B2%D0%B0%D1%81%D0%BA%D1%83%D0%BB%D1%8F%D1%80%D0%BD%D0%B0%D1%8F%20%D0%BF%D1%80%D0%BE%D1%84%D0%B8%D0%BB%D0%B0%D0%BA%D1%82%D0%B8%D0%BA%D0%B0%202017.pdf</a:t>
            </a:r>
            <a:endParaRPr lang="ru-RU" sz="800">
              <a:solidFill>
                <a:prstClr val="black"/>
              </a:solidFill>
            </a:endParaRPr>
          </a:p>
        </p:txBody>
      </p:sp>
      <p:sp>
        <p:nvSpPr>
          <p:cNvPr id="11" name="Rectangle 13"/>
          <p:cNvSpPr>
            <a:spLocks noChangeArrowheads="1"/>
          </p:cNvSpPr>
          <p:nvPr/>
        </p:nvSpPr>
        <p:spPr bwMode="auto">
          <a:xfrm>
            <a:off x="-25932" y="4492875"/>
            <a:ext cx="5184576" cy="1080120"/>
          </a:xfrm>
          <a:prstGeom prst="rect">
            <a:avLst/>
          </a:prstGeom>
          <a:noFill/>
          <a:ln w="9525">
            <a:noFill/>
            <a:miter lim="800000"/>
            <a:headEnd/>
            <a:tailEnd/>
          </a:ln>
        </p:spPr>
        <p:txBody>
          <a:bodyPr wrap="none" anchor="ctr"/>
          <a:lstStyle/>
          <a:p>
            <a:pPr>
              <a:defRPr/>
            </a:pPr>
            <a:r>
              <a:rPr lang="ru-RU" sz="1200" b="1">
                <a:solidFill>
                  <a:srgbClr val="4BACC6">
                    <a:lumMod val="75000"/>
                  </a:srgbClr>
                </a:solidFill>
                <a:cs typeface="Arial"/>
              </a:rPr>
              <a:t>Европейские рекомендации по профилактике  сердечно-сосудистых </a:t>
            </a:r>
            <a:endParaRPr/>
          </a:p>
          <a:p>
            <a:pPr>
              <a:defRPr/>
            </a:pPr>
            <a:r>
              <a:rPr lang="ru-RU" sz="1200" b="1">
                <a:solidFill>
                  <a:srgbClr val="4BACC6">
                    <a:lumMod val="75000"/>
                  </a:srgbClr>
                </a:solidFill>
                <a:cs typeface="Arial"/>
              </a:rPr>
              <a:t>заболеваний в клинической  практике</a:t>
            </a:r>
            <a:r>
              <a:rPr lang="en-US" sz="1200" b="1">
                <a:solidFill>
                  <a:srgbClr val="4BACC6">
                    <a:lumMod val="75000"/>
                  </a:srgbClr>
                </a:solidFill>
                <a:cs typeface="Arial"/>
              </a:rPr>
              <a:t> 2016</a:t>
            </a:r>
            <a:endParaRPr lang="ru-RU" sz="1200" b="1">
              <a:solidFill>
                <a:srgbClr val="4BACC6">
                  <a:lumMod val="75000"/>
                </a:srgbClr>
              </a:solidFill>
              <a:cs typeface="Arial"/>
            </a:endParaRPr>
          </a:p>
          <a:p>
            <a:pPr>
              <a:defRPr/>
            </a:pPr>
            <a:r>
              <a:rPr lang="ru-RU" sz="1200" b="1">
                <a:solidFill>
                  <a:srgbClr val="4BACC6">
                    <a:lumMod val="75000"/>
                  </a:srgbClr>
                </a:solidFill>
                <a:cs typeface="Arial"/>
              </a:rPr>
              <a:t>и Национальные рекомендации «Кардиоваскулярная профилактика 2017»</a:t>
            </a:r>
            <a:endParaRPr/>
          </a:p>
          <a:p>
            <a:pPr>
              <a:defRPr/>
            </a:pPr>
            <a:r>
              <a:rPr lang="ru-RU" sz="1200" b="1">
                <a:solidFill>
                  <a:srgbClr val="4BACC6">
                    <a:lumMod val="75000"/>
                  </a:srgbClr>
                </a:solidFill>
                <a:cs typeface="Arial"/>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467544" y="692696"/>
            <a:ext cx="8280919" cy="1584175"/>
          </a:xfrm>
        </p:spPr>
        <p:txBody>
          <a:bodyPr>
            <a:noAutofit/>
          </a:bodyPr>
          <a:lstStyle/>
          <a:p>
            <a:pPr>
              <a:defRPr/>
            </a:pPr>
            <a:r>
              <a:rPr lang="ru-RU" sz="3600" b="1">
                <a:solidFill>
                  <a:schemeClr val="accent5">
                    <a:lumMod val="50000"/>
                  </a:schemeClr>
                </a:solidFill>
              </a:rPr>
              <a:t>Чрезмерное потребление алкоголя увеличивает риск мозгового инсульта</a:t>
            </a:r>
          </a:p>
        </p:txBody>
      </p:sp>
      <p:sp>
        <p:nvSpPr>
          <p:cNvPr id="5" name="Прямоугольник 2"/>
          <p:cNvSpPr/>
          <p:nvPr/>
        </p:nvSpPr>
        <p:spPr bwMode="auto">
          <a:xfrm>
            <a:off x="827584" y="3356992"/>
            <a:ext cx="7704856" cy="1815882"/>
          </a:xfrm>
          <a:prstGeom prst="rect">
            <a:avLst/>
          </a:prstGeom>
          <a:solidFill>
            <a:schemeClr val="accent3">
              <a:lumMod val="20000"/>
              <a:lumOff val="80000"/>
            </a:schemeClr>
          </a:solidFill>
        </p:spPr>
        <p:txBody>
          <a:bodyPr wrap="square">
            <a:spAutoFit/>
          </a:bodyPr>
          <a:lstStyle/>
          <a:p>
            <a:pPr algn="ctr">
              <a:defRPr/>
            </a:pPr>
            <a:r>
              <a:rPr lang="ru-RU" sz="2800" b="1">
                <a:solidFill>
                  <a:prstClr val="black"/>
                </a:solidFill>
              </a:rPr>
              <a:t>Разовое потребление алкогольных напитков не должно превышать </a:t>
            </a:r>
            <a:r>
              <a:rPr lang="ru-RU" sz="2800" b="1">
                <a:solidFill>
                  <a:srgbClr val="C00000"/>
                </a:solidFill>
              </a:rPr>
              <a:t>1 стандартную дозу в сутки для женщин</a:t>
            </a:r>
            <a:r>
              <a:rPr lang="ru-RU" sz="2800" b="1">
                <a:solidFill>
                  <a:prstClr val="black"/>
                </a:solidFill>
              </a:rPr>
              <a:t> или </a:t>
            </a:r>
            <a:r>
              <a:rPr lang="ru-RU" sz="2800" b="1">
                <a:solidFill>
                  <a:srgbClr val="C00000"/>
                </a:solidFill>
              </a:rPr>
              <a:t>2</a:t>
            </a:r>
            <a:r>
              <a:rPr lang="ru-RU" sz="2800" b="1">
                <a:solidFill>
                  <a:prstClr val="black"/>
                </a:solidFill>
              </a:rPr>
              <a:t> </a:t>
            </a:r>
            <a:r>
              <a:rPr lang="ru-RU" sz="2800" b="1">
                <a:solidFill>
                  <a:srgbClr val="C00000"/>
                </a:solidFill>
              </a:rPr>
              <a:t>стандартных дозы  в сутки для мужчин</a:t>
            </a:r>
          </a:p>
        </p:txBody>
      </p:sp>
      <p:sp>
        <p:nvSpPr>
          <p:cNvPr id="6" name="Стрелка вниз 3"/>
          <p:cNvSpPr/>
          <p:nvPr/>
        </p:nvSpPr>
        <p:spPr bwMode="auto">
          <a:xfrm>
            <a:off x="2843807" y="2276872"/>
            <a:ext cx="3672408" cy="1008112"/>
          </a:xfrm>
          <a:prstGeom prst="downArrow">
            <a:avLst>
              <a:gd name="adj1" fmla="val 50000"/>
              <a:gd name="adj2"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Скругленный прямоугольник 8"/>
          <p:cNvSpPr/>
          <p:nvPr/>
        </p:nvSpPr>
        <p:spPr bwMode="auto">
          <a:xfrm>
            <a:off x="611560" y="3861048"/>
            <a:ext cx="8208912" cy="1872208"/>
          </a:xfrm>
          <a:prstGeom prst="roundRect">
            <a:avLst>
              <a:gd name="adj" fmla="val 16667"/>
            </a:avLst>
          </a:prstGeom>
          <a:ln>
            <a:solidFill>
              <a:schemeClr val="accent3">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ru-RU">
              <a:solidFill>
                <a:prstClr val="black"/>
              </a:solidFill>
            </a:endParaRPr>
          </a:p>
        </p:txBody>
      </p:sp>
      <p:sp>
        <p:nvSpPr>
          <p:cNvPr id="5" name="Прямоугольник 9"/>
          <p:cNvSpPr/>
          <p:nvPr/>
        </p:nvSpPr>
        <p:spPr bwMode="auto">
          <a:xfrm>
            <a:off x="827584" y="3933056"/>
            <a:ext cx="7920880" cy="1754326"/>
          </a:xfrm>
          <a:prstGeom prst="rect">
            <a:avLst/>
          </a:prstGeom>
        </p:spPr>
        <p:txBody>
          <a:bodyPr wrap="square">
            <a:spAutoFit/>
          </a:bodyPr>
          <a:lstStyle/>
          <a:p>
            <a:pPr algn="ctr">
              <a:defRPr/>
            </a:pPr>
            <a:r>
              <a:rPr lang="ru-RU">
                <a:solidFill>
                  <a:prstClr val="black"/>
                </a:solidFill>
              </a:rPr>
              <a:t>Если Вы принимаете решение включить в свое меню алкогольные напитки, их потребление не должно превышать </a:t>
            </a:r>
            <a:r>
              <a:rPr lang="ru-RU" b="1">
                <a:solidFill>
                  <a:prstClr val="black"/>
                </a:solidFill>
              </a:rPr>
              <a:t>1 стандартную дозу в сутки для женщин </a:t>
            </a:r>
            <a:r>
              <a:rPr lang="ru-RU">
                <a:solidFill>
                  <a:prstClr val="black"/>
                </a:solidFill>
              </a:rPr>
              <a:t>или </a:t>
            </a:r>
            <a:r>
              <a:rPr lang="ru-RU" b="1">
                <a:solidFill>
                  <a:prstClr val="black"/>
                </a:solidFill>
              </a:rPr>
              <a:t>2 стандартных дозы  в сутки для мужчин</a:t>
            </a:r>
            <a:r>
              <a:rPr lang="ru-RU">
                <a:solidFill>
                  <a:prstClr val="black"/>
                </a:solidFill>
              </a:rPr>
              <a:t>. </a:t>
            </a:r>
            <a:endParaRPr/>
          </a:p>
          <a:p>
            <a:pPr algn="ctr">
              <a:defRPr/>
            </a:pPr>
            <a:endParaRPr lang="ru-RU">
              <a:solidFill>
                <a:prstClr val="black"/>
              </a:solidFill>
            </a:endParaRPr>
          </a:p>
          <a:p>
            <a:pPr algn="ctr">
              <a:defRPr/>
            </a:pPr>
            <a:r>
              <a:rPr lang="ru-RU" b="1">
                <a:solidFill>
                  <a:srgbClr val="C00000"/>
                </a:solidFill>
              </a:rPr>
              <a:t> </a:t>
            </a:r>
            <a:r>
              <a:rPr lang="ru-RU" b="1" i="1">
                <a:solidFill>
                  <a:srgbClr val="C00000"/>
                </a:solidFill>
              </a:rPr>
              <a:t>Главное помнить! Чрезмерное употребление алкоголя вредит вашему здоровью! </a:t>
            </a:r>
            <a:endParaRPr/>
          </a:p>
        </p:txBody>
      </p:sp>
      <p:sp>
        <p:nvSpPr>
          <p:cNvPr id="6" name="AutoShape 14"/>
          <p:cNvSpPr>
            <a:spLocks noChangeArrowheads="1"/>
          </p:cNvSpPr>
          <p:nvPr/>
        </p:nvSpPr>
        <p:spPr bwMode="auto">
          <a:xfrm>
            <a:off x="1403648" y="1124744"/>
            <a:ext cx="6336703" cy="2304256"/>
          </a:xfrm>
          <a:prstGeom prst="foldedCorner">
            <a:avLst>
              <a:gd name="adj" fmla="val 21731"/>
            </a:avLst>
          </a:prstGeom>
          <a:solidFill>
            <a:srgbClr val="CCFF99"/>
          </a:solidFill>
          <a:ln w="9525">
            <a:noFill/>
            <a:round/>
            <a:headEnd/>
            <a:tailEnd/>
          </a:ln>
        </p:spPr>
        <p:txBody>
          <a:bodyPr wrap="none" anchor="ctr"/>
          <a:lstStyle/>
          <a:p>
            <a:pPr>
              <a:defRPr/>
            </a:pPr>
            <a:endParaRPr lang="ru-RU">
              <a:solidFill>
                <a:prstClr val="black"/>
              </a:solidFill>
            </a:endParaRPr>
          </a:p>
        </p:txBody>
      </p:sp>
      <p:sp>
        <p:nvSpPr>
          <p:cNvPr id="7" name="Text Box 13"/>
          <p:cNvSpPr>
            <a:spLocks/>
          </p:cNvSpPr>
          <p:nvPr/>
        </p:nvSpPr>
        <p:spPr bwMode="auto">
          <a:xfrm>
            <a:off x="1187624" y="1268760"/>
            <a:ext cx="6248400" cy="2308324"/>
          </a:xfrm>
          <a:prstGeom prst="rect">
            <a:avLst/>
          </a:prstGeom>
          <a:noFill/>
          <a:ln w="9525">
            <a:noFill/>
            <a:miter lim="800000"/>
            <a:headEnd/>
            <a:tailEnd/>
          </a:ln>
        </p:spPr>
        <p:txBody>
          <a:bodyPr>
            <a:spAutoFit/>
          </a:bodyPr>
          <a:lstStyle/>
          <a:p>
            <a:pPr algn="ctr">
              <a:defRPr/>
            </a:pPr>
            <a:endParaRPr lang="ru-RU" sz="1600">
              <a:solidFill>
                <a:prstClr val="black"/>
              </a:solidFill>
            </a:endParaRPr>
          </a:p>
          <a:p>
            <a:pPr>
              <a:defRPr/>
            </a:pPr>
            <a:r>
              <a:rPr lang="ru-RU" sz="1600">
                <a:solidFill>
                  <a:prstClr val="black"/>
                </a:solidFill>
              </a:rPr>
              <a:t>            </a:t>
            </a:r>
            <a:r>
              <a:rPr lang="ru-RU" sz="1600" b="1">
                <a:solidFill>
                  <a:prstClr val="black"/>
                </a:solidFill>
              </a:rPr>
              <a:t>Крепкие напитки                 30 мл   (1 рюмка)</a:t>
            </a:r>
            <a:endParaRPr/>
          </a:p>
          <a:p>
            <a:pPr>
              <a:defRPr/>
            </a:pPr>
            <a:r>
              <a:rPr lang="ru-RU" sz="1600" b="1">
                <a:solidFill>
                  <a:prstClr val="black"/>
                </a:solidFill>
              </a:rPr>
              <a:t>                                                ИЛИ</a:t>
            </a:r>
          </a:p>
          <a:p>
            <a:pPr>
              <a:defRPr/>
            </a:pPr>
            <a:endParaRPr lang="ru-RU" sz="1600" b="1">
              <a:solidFill>
                <a:prstClr val="black"/>
              </a:solidFill>
            </a:endParaRPr>
          </a:p>
          <a:p>
            <a:pPr>
              <a:defRPr/>
            </a:pPr>
            <a:r>
              <a:rPr lang="ru-RU" sz="1600" b="1">
                <a:solidFill>
                  <a:prstClr val="black"/>
                </a:solidFill>
              </a:rPr>
              <a:t>            Красное сухое вино             120 мл  (1 бокал) </a:t>
            </a:r>
          </a:p>
          <a:p>
            <a:pPr>
              <a:defRPr/>
            </a:pPr>
            <a:r>
              <a:rPr lang="ru-RU" sz="1600" b="1">
                <a:solidFill>
                  <a:prstClr val="black"/>
                </a:solidFill>
              </a:rPr>
              <a:t>                                                 ИЛИ</a:t>
            </a:r>
            <a:endParaRPr/>
          </a:p>
          <a:p>
            <a:pPr>
              <a:defRPr/>
            </a:pPr>
            <a:r>
              <a:rPr lang="ru-RU" sz="1600" b="1">
                <a:solidFill>
                  <a:prstClr val="black"/>
                </a:solidFill>
              </a:rPr>
              <a:t>             </a:t>
            </a:r>
            <a:endParaRPr/>
          </a:p>
          <a:p>
            <a:pPr>
              <a:defRPr/>
            </a:pPr>
            <a:r>
              <a:rPr lang="ru-RU" sz="1600" b="1">
                <a:solidFill>
                  <a:prstClr val="black"/>
                </a:solidFill>
              </a:rPr>
              <a:t>            Пиво                                         330  мл (1 маленькая бутылка)</a:t>
            </a:r>
          </a:p>
          <a:p>
            <a:pPr>
              <a:defRPr/>
            </a:pPr>
            <a:endParaRPr lang="ru-RU" sz="1600" b="1">
              <a:solidFill>
                <a:prstClr val="black"/>
              </a:solidFill>
            </a:endParaRPr>
          </a:p>
        </p:txBody>
      </p:sp>
      <p:sp>
        <p:nvSpPr>
          <p:cNvPr id="8" name="Text Box 11"/>
          <p:cNvSpPr>
            <a:spLocks/>
          </p:cNvSpPr>
          <p:nvPr/>
        </p:nvSpPr>
        <p:spPr bwMode="auto">
          <a:xfrm>
            <a:off x="365125" y="242888"/>
            <a:ext cx="7519243" cy="892552"/>
          </a:xfrm>
          <a:prstGeom prst="rect">
            <a:avLst/>
          </a:prstGeom>
          <a:noFill/>
          <a:ln w="9525">
            <a:noFill/>
            <a:miter lim="800000"/>
            <a:headEnd/>
            <a:tailEnd/>
          </a:ln>
        </p:spPr>
        <p:txBody>
          <a:bodyPr wrap="square">
            <a:spAutoFit/>
          </a:bodyPr>
          <a:lstStyle/>
          <a:p>
            <a:pPr algn="ctr">
              <a:defRPr/>
            </a:pPr>
            <a:r>
              <a:rPr lang="ru-RU" sz="2400" b="1">
                <a:solidFill>
                  <a:prstClr val="black"/>
                </a:solidFill>
              </a:rPr>
              <a:t> 	</a:t>
            </a:r>
            <a:r>
              <a:rPr lang="ru-RU" sz="2800" b="1">
                <a:solidFill>
                  <a:prstClr val="black"/>
                </a:solidFill>
              </a:rPr>
              <a:t>1 стандартная доза алкоголя</a:t>
            </a:r>
            <a:endParaRPr/>
          </a:p>
          <a:p>
            <a:pPr algn="ctr">
              <a:defRPr/>
            </a:pPr>
            <a:endParaRPr lang="ru-RU" sz="2400" b="1">
              <a:solidFill>
                <a:prstClr val="black"/>
              </a:solidFill>
            </a:endParaRPr>
          </a:p>
        </p:txBody>
      </p:sp>
      <p:sp>
        <p:nvSpPr>
          <p:cNvPr id="9" name="Rectangle 5"/>
          <p:cNvSpPr>
            <a:spLocks noChangeArrowheads="1"/>
          </p:cNvSpPr>
          <p:nvPr/>
        </p:nvSpPr>
        <p:spPr bwMode="auto">
          <a:xfrm>
            <a:off x="2124075" y="6354763"/>
            <a:ext cx="5616575" cy="242887"/>
          </a:xfrm>
          <a:prstGeom prst="rect">
            <a:avLst/>
          </a:prstGeom>
          <a:noFill/>
          <a:ln w="9525">
            <a:noFill/>
            <a:miter lim="800000"/>
            <a:headEnd/>
            <a:tailEnd/>
          </a:ln>
        </p:spPr>
        <p:txBody>
          <a:bodyPr wrap="none" anchor="ctr"/>
          <a:lstStyle/>
          <a:p>
            <a:pPr algn="ctr">
              <a:defRPr/>
            </a:pPr>
            <a:endParaRPr lang="ru-RU" sz="1400" b="1" i="1">
              <a:solidFill>
                <a:prstClr val="white"/>
              </a:solidFill>
              <a:cs typeface="Arial"/>
            </a:endParaRPr>
          </a:p>
        </p:txBody>
      </p:sp>
      <p:sp>
        <p:nvSpPr>
          <p:cNvPr id="10" name="Rectangle 3"/>
          <p:cNvSpPr>
            <a:spLocks noChangeArrowheads="1"/>
          </p:cNvSpPr>
          <p:nvPr/>
        </p:nvSpPr>
        <p:spPr bwMode="auto">
          <a:xfrm>
            <a:off x="0" y="6165850"/>
            <a:ext cx="9144000" cy="692150"/>
          </a:xfrm>
          <a:prstGeom prst="rect">
            <a:avLst/>
          </a:prstGeom>
          <a:solidFill>
            <a:srgbClr val="009900"/>
          </a:solidFill>
          <a:ln w="9525">
            <a:solidFill>
              <a:schemeClr val="tx1"/>
            </a:solidFill>
            <a:miter lim="800000"/>
            <a:headEnd/>
            <a:tailEnd/>
          </a:ln>
        </p:spPr>
        <p:txBody>
          <a:bodyPr wrap="none" anchor="ctr"/>
          <a:lstStyle/>
          <a:p>
            <a:pPr>
              <a:defRPr/>
            </a:pPr>
            <a:endParaRPr lang="ru-RU">
              <a:solidFill>
                <a:prstClr val="white"/>
              </a:solidFill>
            </a:endParaRPr>
          </a:p>
        </p:txBody>
      </p:sp>
      <p:sp>
        <p:nvSpPr>
          <p:cNvPr id="11" name="Rectangle 4"/>
          <p:cNvSpPr>
            <a:spLocks noChangeArrowheads="1"/>
          </p:cNvSpPr>
          <p:nvPr/>
        </p:nvSpPr>
        <p:spPr bwMode="auto">
          <a:xfrm>
            <a:off x="0" y="6021388"/>
            <a:ext cx="9144000" cy="144462"/>
          </a:xfrm>
          <a:prstGeom prst="rect">
            <a:avLst/>
          </a:prstGeom>
          <a:solidFill>
            <a:srgbClr val="FF9933"/>
          </a:solidFill>
          <a:ln w="9525">
            <a:noFill/>
            <a:miter lim="800000"/>
            <a:headEnd/>
            <a:tailEnd/>
          </a:ln>
        </p:spPr>
        <p:txBody>
          <a:bodyPr wrap="none" anchor="ctr"/>
          <a:lstStyle/>
          <a:p>
            <a:pPr>
              <a:defRPr/>
            </a:pPr>
            <a:endParaRPr lang="ru-RU">
              <a:solidFill>
                <a:prstClr val="black"/>
              </a:solidFill>
            </a:endParaRPr>
          </a:p>
        </p:txBody>
      </p:sp>
      <p:sp>
        <p:nvSpPr>
          <p:cNvPr id="12" name="Rectangle 13"/>
          <p:cNvSpPr>
            <a:spLocks noChangeArrowheads="1"/>
          </p:cNvSpPr>
          <p:nvPr/>
        </p:nvSpPr>
        <p:spPr bwMode="auto">
          <a:xfrm>
            <a:off x="67020" y="6148269"/>
            <a:ext cx="8897468" cy="523220"/>
          </a:xfrm>
          <a:prstGeom prst="rect">
            <a:avLst/>
          </a:prstGeom>
          <a:noFill/>
          <a:ln w="9525">
            <a:noFill/>
            <a:miter lim="800000"/>
            <a:headEnd/>
            <a:tailEnd/>
          </a:ln>
        </p:spPr>
        <p:txBody>
          <a:bodyPr wrap="square" anchor="ctr">
            <a:spAutoFit/>
          </a:bodyPr>
          <a:lstStyle/>
          <a:p>
            <a:pPr algn="ctr">
              <a:defRPr/>
            </a:pPr>
            <a:r>
              <a:rPr lang="en-US" sz="1400" i="1">
                <a:solidFill>
                  <a:prstClr val="white"/>
                </a:solidFill>
                <a:cs typeface="Arial"/>
              </a:rPr>
              <a:t>Ronksley PE, Brien SE, Turner BJ, Mukamal KJ, Ghali WA. Association of alcohol consumption with selected cardiovascular disease outcomes: a systematic review and meta-analysis. BMJ </a:t>
            </a:r>
            <a:r>
              <a:rPr lang="en-US" sz="1200" i="1">
                <a:solidFill>
                  <a:prstClr val="white"/>
                </a:solidFill>
                <a:cs typeface="Arial"/>
              </a:rPr>
              <a:t>2011;342:d671</a:t>
            </a:r>
            <a:endParaRPr lang="ru-RU" sz="1400" i="1">
              <a:solidFill>
                <a:prstClr val="white"/>
              </a:solidFil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wedge/>
      </p:transition>
    </mc:Choice>
    <mc:Fallback xmlns:w="http://schemas.openxmlformats.org/wordprocessingml/2006/main" xmlns:m="http://schemas.openxmlformats.org/officeDocument/2006/math" xmlns="">
      <p:transition spd="slow" advClick="1">
        <p:wedg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8"/>
          <p:cNvPicPr>
            <a:picLocks noChangeAspect="1" noChangeArrowheads="1"/>
          </p:cNvPicPr>
          <p:nvPr/>
        </p:nvPicPr>
        <p:blipFill>
          <a:blip r:embed="rId2"/>
          <a:stretch/>
        </p:blipFill>
        <p:spPr bwMode="auto">
          <a:xfrm>
            <a:off x="6588224" y="464607"/>
            <a:ext cx="2411760" cy="1742997"/>
          </a:xfrm>
          <a:prstGeom prst="rect">
            <a:avLst/>
          </a:prstGeom>
          <a:noFill/>
          <a:ln w="9525">
            <a:noFill/>
            <a:miter lim="800000"/>
            <a:headEnd/>
            <a:tailEnd/>
          </a:ln>
        </p:spPr>
      </p:pic>
      <p:sp>
        <p:nvSpPr>
          <p:cNvPr id="5" name="Прямоугольник 3"/>
          <p:cNvSpPr/>
          <p:nvPr/>
        </p:nvSpPr>
        <p:spPr bwMode="auto">
          <a:xfrm>
            <a:off x="251520" y="292685"/>
            <a:ext cx="6192688" cy="1200329"/>
          </a:xfrm>
          <a:prstGeom prst="rect">
            <a:avLst/>
          </a:prstGeom>
        </p:spPr>
        <p:txBody>
          <a:bodyPr wrap="square">
            <a:spAutoFit/>
          </a:bodyPr>
          <a:lstStyle/>
          <a:p>
            <a:pPr>
              <a:defRPr/>
            </a:pPr>
            <a:r>
              <a:rPr lang="ru-RU" sz="2400" b="1">
                <a:solidFill>
                  <a:prstClr val="black"/>
                </a:solidFill>
              </a:rPr>
              <a:t>Избыточная  масса тела относится к наиболее значимым факторам риска сердечно-сосудистых заболеваний</a:t>
            </a:r>
            <a:endParaRPr lang="ru-RU" sz="2400">
              <a:solidFill>
                <a:prstClr val="black"/>
              </a:solidFill>
            </a:endParaRPr>
          </a:p>
        </p:txBody>
      </p:sp>
      <p:pic>
        <p:nvPicPr>
          <p:cNvPr id="6" name="Picture 5"/>
          <p:cNvPicPr>
            <a:picLocks noChangeAspect="1" noChangeArrowheads="1"/>
          </p:cNvPicPr>
          <p:nvPr/>
        </p:nvPicPr>
        <p:blipFill>
          <a:blip r:embed="rId3"/>
          <a:stretch/>
        </p:blipFill>
        <p:spPr bwMode="auto">
          <a:xfrm>
            <a:off x="5580112" y="3778907"/>
            <a:ext cx="2633662" cy="1752599"/>
          </a:xfrm>
          <a:prstGeom prst="rect">
            <a:avLst/>
          </a:prstGeom>
          <a:noFill/>
          <a:ln w="9525">
            <a:noFill/>
            <a:miter lim="800000"/>
            <a:headEnd/>
            <a:tailEnd/>
          </a:ln>
        </p:spPr>
      </p:pic>
      <p:sp>
        <p:nvSpPr>
          <p:cNvPr id="7" name="Прямоугольник 9"/>
          <p:cNvSpPr/>
          <p:nvPr/>
        </p:nvSpPr>
        <p:spPr bwMode="auto">
          <a:xfrm>
            <a:off x="471895" y="3201826"/>
            <a:ext cx="6838026" cy="1154162"/>
          </a:xfrm>
          <a:prstGeom prst="rect">
            <a:avLst/>
          </a:prstGeom>
        </p:spPr>
        <p:txBody>
          <a:bodyPr wrap="square">
            <a:spAutoFit/>
          </a:bodyPr>
          <a:lstStyle/>
          <a:p>
            <a:pPr marL="514350" indent="-514350">
              <a:spcAft>
                <a:spcPts val="600"/>
              </a:spcAft>
              <a:buClr>
                <a:srgbClr val="FF0000"/>
              </a:buClr>
              <a:buFont typeface="+mj-lt"/>
              <a:buAutoNum type="arabicPeriod"/>
              <a:defRPr/>
            </a:pPr>
            <a:r>
              <a:rPr lang="ru-RU" sz="3200" b="1">
                <a:solidFill>
                  <a:prstClr val="black"/>
                </a:solidFill>
              </a:rPr>
              <a:t>Индекс массы тела</a:t>
            </a:r>
            <a:endParaRPr/>
          </a:p>
          <a:p>
            <a:pPr marL="514350" indent="-514350">
              <a:spcAft>
                <a:spcPts val="600"/>
              </a:spcAft>
              <a:buClr>
                <a:srgbClr val="FF0000"/>
              </a:buClr>
              <a:buFont typeface="+mj-lt"/>
              <a:buAutoNum type="arabicPeriod"/>
              <a:defRPr/>
            </a:pPr>
            <a:r>
              <a:rPr lang="ru-RU" sz="3200" b="1">
                <a:solidFill>
                  <a:prstClr val="black"/>
                </a:solidFill>
              </a:rPr>
              <a:t>Окружность талии </a:t>
            </a:r>
          </a:p>
        </p:txBody>
      </p:sp>
      <p:sp>
        <p:nvSpPr>
          <p:cNvPr id="8" name="TextBox 6"/>
          <p:cNvSpPr>
            <a:spLocks/>
          </p:cNvSpPr>
          <p:nvPr/>
        </p:nvSpPr>
        <p:spPr bwMode="auto">
          <a:xfrm>
            <a:off x="179512" y="1945995"/>
            <a:ext cx="7128792" cy="954107"/>
          </a:xfrm>
          <a:prstGeom prst="rect">
            <a:avLst/>
          </a:prstGeom>
          <a:noFill/>
        </p:spPr>
        <p:txBody>
          <a:bodyPr wrap="square" rtlCol="0">
            <a:spAutoFit/>
          </a:bodyPr>
          <a:lstStyle/>
          <a:p>
            <a:pPr>
              <a:defRPr/>
            </a:pPr>
            <a:r>
              <a:rPr lang="ru-RU" sz="2800" b="1">
                <a:solidFill>
                  <a:srgbClr val="00B050"/>
                </a:solidFill>
              </a:rPr>
              <a:t>  Для оценки массы тела чаще всего   </a:t>
            </a:r>
            <a:endParaRPr/>
          </a:p>
          <a:p>
            <a:pPr>
              <a:defRPr/>
            </a:pPr>
            <a:r>
              <a:rPr lang="ru-RU" sz="2800" b="1">
                <a:solidFill>
                  <a:srgbClr val="00B050"/>
                </a:solidFill>
              </a:rPr>
              <a:t>  используют:</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a:spLocks noChangeArrowheads="1"/>
          </p:cNvSpPr>
          <p:nvPr/>
        </p:nvSpPr>
        <p:spPr bwMode="auto">
          <a:xfrm>
            <a:off x="918370" y="2423240"/>
            <a:ext cx="7974110" cy="358775"/>
          </a:xfrm>
          <a:prstGeom prst="rect">
            <a:avLst/>
          </a:prstGeom>
          <a:solidFill>
            <a:srgbClr val="006600"/>
          </a:solidFill>
          <a:ln w="9525">
            <a:noFill/>
            <a:miter lim="800000"/>
            <a:headEnd/>
            <a:tailEnd/>
          </a:ln>
        </p:spPr>
        <p:txBody>
          <a:bodyPr wrap="none" anchor="ctr"/>
          <a:lstStyle/>
          <a:p>
            <a:pPr>
              <a:defRPr/>
            </a:pPr>
            <a:endParaRPr lang="ru-RU">
              <a:solidFill>
                <a:prstClr val="black"/>
              </a:solidFill>
            </a:endParaRPr>
          </a:p>
        </p:txBody>
      </p:sp>
      <p:sp>
        <p:nvSpPr>
          <p:cNvPr id="5" name="Rectangle 4"/>
          <p:cNvSpPr>
            <a:spLocks noChangeArrowheads="1"/>
          </p:cNvSpPr>
          <p:nvPr/>
        </p:nvSpPr>
        <p:spPr bwMode="auto">
          <a:xfrm>
            <a:off x="913284" y="3296803"/>
            <a:ext cx="7979196" cy="1225550"/>
          </a:xfrm>
          <a:prstGeom prst="rect">
            <a:avLst/>
          </a:prstGeom>
          <a:gradFill>
            <a:gsLst>
              <a:gs pos="0">
                <a:srgbClr val="FF3300">
                  <a:gamma/>
                  <a:tint val="0"/>
                  <a:invGamma/>
                </a:srgbClr>
              </a:gs>
              <a:gs pos="100000">
                <a:srgbClr val="FF3300"/>
              </a:gs>
            </a:gsLst>
            <a:lin ang="2700000" scaled="1"/>
          </a:gradFill>
          <a:ln w="9525">
            <a:noFill/>
            <a:miter lim="800000"/>
            <a:headEnd/>
            <a:tailEnd/>
          </a:ln>
        </p:spPr>
        <p:txBody>
          <a:bodyPr wrap="none" anchor="ctr"/>
          <a:lstStyle/>
          <a:p>
            <a:pPr>
              <a:defRPr/>
            </a:pPr>
            <a:endParaRPr lang="ru-RU">
              <a:solidFill>
                <a:prstClr val="black"/>
              </a:solidFill>
            </a:endParaRPr>
          </a:p>
        </p:txBody>
      </p:sp>
      <p:sp>
        <p:nvSpPr>
          <p:cNvPr id="6" name="Rectangle 5"/>
          <p:cNvSpPr>
            <a:spLocks noChangeArrowheads="1"/>
          </p:cNvSpPr>
          <p:nvPr/>
        </p:nvSpPr>
        <p:spPr bwMode="auto">
          <a:xfrm>
            <a:off x="913284" y="2793565"/>
            <a:ext cx="7979196" cy="503238"/>
          </a:xfrm>
          <a:prstGeom prst="rect">
            <a:avLst/>
          </a:prstGeom>
          <a:gradFill>
            <a:gsLst>
              <a:gs pos="0">
                <a:srgbClr val="FFCC00">
                  <a:gamma/>
                  <a:tint val="0"/>
                  <a:invGamma/>
                </a:srgbClr>
              </a:gs>
              <a:gs pos="100000">
                <a:srgbClr val="FFCC00"/>
              </a:gs>
            </a:gsLst>
            <a:lin ang="0" scaled="1"/>
          </a:gradFill>
          <a:ln w="9525">
            <a:noFill/>
            <a:miter lim="800000"/>
            <a:headEnd/>
            <a:tailEnd/>
          </a:ln>
        </p:spPr>
        <p:txBody>
          <a:bodyPr wrap="none" anchor="ctr"/>
          <a:lstStyle/>
          <a:p>
            <a:pPr>
              <a:defRPr/>
            </a:pPr>
            <a:endParaRPr lang="ru-RU">
              <a:solidFill>
                <a:prstClr val="black"/>
              </a:solidFill>
            </a:endParaRPr>
          </a:p>
        </p:txBody>
      </p:sp>
      <p:sp>
        <p:nvSpPr>
          <p:cNvPr id="7" name="Rectangle 6"/>
          <p:cNvSpPr>
            <a:spLocks noChangeArrowheads="1"/>
          </p:cNvSpPr>
          <p:nvPr/>
        </p:nvSpPr>
        <p:spPr bwMode="auto">
          <a:xfrm>
            <a:off x="913284" y="2018427"/>
            <a:ext cx="7979196" cy="431799"/>
          </a:xfrm>
          <a:prstGeom prst="rect">
            <a:avLst/>
          </a:prstGeom>
          <a:gradFill>
            <a:gsLst>
              <a:gs pos="0">
                <a:srgbClr val="006600">
                  <a:gamma/>
                  <a:tint val="0"/>
                  <a:invGamma/>
                </a:srgbClr>
              </a:gs>
              <a:gs pos="100000">
                <a:srgbClr val="006600"/>
              </a:gs>
            </a:gsLst>
            <a:lin ang="18900000" scaled="1"/>
          </a:gradFill>
          <a:ln w="9525">
            <a:noFill/>
            <a:miter lim="800000"/>
            <a:headEnd/>
            <a:tailEnd/>
          </a:ln>
        </p:spPr>
        <p:txBody>
          <a:bodyPr wrap="none" anchor="ctr"/>
          <a:lstStyle/>
          <a:p>
            <a:pPr>
              <a:defRPr/>
            </a:pPr>
            <a:endParaRPr lang="ru-RU">
              <a:solidFill>
                <a:prstClr val="black"/>
              </a:solidFill>
            </a:endParaRPr>
          </a:p>
        </p:txBody>
      </p:sp>
      <p:sp>
        <p:nvSpPr>
          <p:cNvPr id="8" name="Rectangle 10"/>
          <p:cNvSpPr>
            <a:spLocks noChangeArrowheads="1"/>
          </p:cNvSpPr>
          <p:nvPr/>
        </p:nvSpPr>
        <p:spPr bwMode="auto">
          <a:xfrm>
            <a:off x="467544" y="661338"/>
            <a:ext cx="8496944" cy="461665"/>
          </a:xfrm>
          <a:prstGeom prst="rect">
            <a:avLst/>
          </a:prstGeom>
          <a:solidFill>
            <a:schemeClr val="accent3">
              <a:lumMod val="40000"/>
              <a:lumOff val="60000"/>
            </a:schemeClr>
          </a:solidFill>
          <a:ln w="9525">
            <a:noFill/>
            <a:miter lim="800000"/>
            <a:headEnd/>
            <a:tailEnd/>
          </a:ln>
        </p:spPr>
        <p:txBody>
          <a:bodyPr wrap="square" anchor="ctr">
            <a:spAutoFit/>
          </a:bodyPr>
          <a:lstStyle/>
          <a:p>
            <a:pPr algn="ctr">
              <a:defRPr/>
            </a:pPr>
            <a:r>
              <a:rPr lang="ru-RU" sz="2400" b="1" i="1">
                <a:solidFill>
                  <a:prstClr val="black"/>
                </a:solidFill>
              </a:rPr>
              <a:t>Индекс массы тела</a:t>
            </a:r>
            <a:r>
              <a:rPr lang="ru-RU" sz="2400">
                <a:solidFill>
                  <a:prstClr val="black"/>
                </a:solidFill>
              </a:rPr>
              <a:t> </a:t>
            </a:r>
            <a:r>
              <a:rPr lang="ru-RU" sz="2400" b="1" i="1">
                <a:solidFill>
                  <a:prstClr val="black"/>
                </a:solidFill>
              </a:rPr>
              <a:t>(кг/м</a:t>
            </a:r>
            <a:r>
              <a:rPr lang="ru-RU" sz="2400" b="1" i="1" baseline="30000">
                <a:solidFill>
                  <a:prstClr val="black"/>
                </a:solidFill>
              </a:rPr>
              <a:t>2</a:t>
            </a:r>
            <a:r>
              <a:rPr lang="ru-RU" sz="2400" b="1" i="1">
                <a:solidFill>
                  <a:prstClr val="black"/>
                </a:solidFill>
              </a:rPr>
              <a:t>)</a:t>
            </a:r>
            <a:r>
              <a:rPr lang="ru-RU" sz="2400">
                <a:solidFill>
                  <a:prstClr val="black"/>
                </a:solidFill>
              </a:rPr>
              <a:t> </a:t>
            </a:r>
            <a:r>
              <a:rPr lang="ru-RU" sz="2400" b="1" i="1">
                <a:solidFill>
                  <a:prstClr val="black"/>
                </a:solidFill>
              </a:rPr>
              <a:t>= масса тела (кг) : рост (м)</a:t>
            </a:r>
            <a:r>
              <a:rPr lang="ru-RU" sz="2400" b="1" i="1" baseline="30000">
                <a:solidFill>
                  <a:prstClr val="black"/>
                </a:solidFill>
              </a:rPr>
              <a:t>2</a:t>
            </a:r>
            <a:endParaRPr/>
          </a:p>
        </p:txBody>
      </p:sp>
      <p:sp>
        <p:nvSpPr>
          <p:cNvPr id="9" name="Rectangle 11"/>
          <p:cNvSpPr>
            <a:spLocks noChangeArrowheads="1"/>
          </p:cNvSpPr>
          <p:nvPr/>
        </p:nvSpPr>
        <p:spPr bwMode="auto">
          <a:xfrm>
            <a:off x="0" y="2378075"/>
            <a:ext cx="9144000" cy="0"/>
          </a:xfrm>
          <a:prstGeom prst="rect">
            <a:avLst/>
          </a:prstGeom>
          <a:solidFill>
            <a:srgbClr val="E6E6E6"/>
          </a:solidFill>
          <a:ln w="9525">
            <a:noFill/>
            <a:miter lim="800000"/>
            <a:headEnd/>
            <a:tailEnd/>
          </a:ln>
        </p:spPr>
        <p:txBody>
          <a:bodyPr wrap="none" anchor="ctr">
            <a:spAutoFit/>
          </a:bodyPr>
          <a:lstStyle/>
          <a:p>
            <a:pPr>
              <a:defRPr/>
            </a:pPr>
            <a:endParaRPr lang="ru-RU">
              <a:solidFill>
                <a:prstClr val="black"/>
              </a:solidFill>
            </a:endParaRPr>
          </a:p>
        </p:txBody>
      </p:sp>
      <p:graphicFrame>
        <p:nvGraphicFramePr>
          <p:cNvPr id="10" name="Group 12"/>
          <p:cNvGraphicFramePr>
            <a:graphicFrameLocks noGrp="1"/>
          </p:cNvGraphicFramePr>
          <p:nvPr/>
        </p:nvGraphicFramePr>
        <p:xfrm>
          <a:off x="736040" y="1425004"/>
          <a:ext cx="7959952" cy="3240359"/>
        </p:xfrm>
        <a:graphic>
          <a:graphicData uri="http://schemas.openxmlformats.org/drawingml/2006/table">
            <a:tbl>
              <a:tblPr/>
              <a:tblGrid>
                <a:gridCol w="7959952"/>
              </a:tblGrid>
              <a:tr h="748670">
                <a:tc>
                  <a:txBody>
                    <a:bodyPr/>
                    <a:lstStyle/>
                    <a:p>
                      <a:pPr marL="0" marR="0" lvl="0" indent="0" algn="just" defTabSz="914400">
                        <a:lnSpc>
                          <a:spcPct val="100000"/>
                        </a:lnSpc>
                        <a:spcBef>
                          <a:spcPts val="0"/>
                        </a:spcBef>
                        <a:spcAft>
                          <a:spcPts val="0"/>
                        </a:spcAft>
                        <a:buClrTx/>
                        <a:buSzTx/>
                        <a:buFontTx/>
                        <a:buNone/>
                        <a:defRPr/>
                      </a:pPr>
                      <a:r>
                        <a:rPr lang="ru-RU" sz="1400" b="1" i="0" u="none" strike="noStrike" cap="none">
                          <a:ln>
                            <a:noFill/>
                          </a:ln>
                          <a:solidFill>
                            <a:schemeClr val="tx1"/>
                          </a:solidFill>
                          <a:latin typeface="Arial"/>
                          <a:ea typeface="Times New Roman"/>
                          <a:cs typeface="Arial"/>
                        </a:rPr>
                        <a:t> </a:t>
                      </a:r>
                      <a:r>
                        <a:rPr lang="en-US" sz="1400" b="1" i="0" u="none" strike="noStrike" cap="none">
                          <a:ln>
                            <a:noFill/>
                          </a:ln>
                          <a:solidFill>
                            <a:schemeClr val="tx1"/>
                          </a:solidFill>
                          <a:latin typeface="Arial"/>
                          <a:ea typeface="Times New Roman"/>
                          <a:cs typeface="Arial"/>
                        </a:rPr>
                        <a:t>   </a:t>
                      </a:r>
                      <a:r>
                        <a:rPr lang="ru-RU" sz="1600" b="1" i="0" u="none" strike="noStrike" cap="none">
                          <a:ln>
                            <a:noFill/>
                          </a:ln>
                          <a:solidFill>
                            <a:schemeClr val="tx1"/>
                          </a:solidFill>
                          <a:latin typeface="Arial"/>
                          <a:ea typeface="Times New Roman"/>
                          <a:cs typeface="Arial"/>
                        </a:rPr>
                        <a:t>Индекс МТ (кг/м</a:t>
                      </a:r>
                      <a:r>
                        <a:rPr lang="ru-RU" sz="1600" b="1" i="0" u="none" strike="noStrike" cap="none" baseline="30000">
                          <a:ln>
                            <a:noFill/>
                          </a:ln>
                          <a:solidFill>
                            <a:schemeClr val="tx1"/>
                          </a:solidFill>
                          <a:latin typeface="Arial"/>
                          <a:ea typeface="Times New Roman"/>
                          <a:cs typeface="Arial"/>
                        </a:rPr>
                        <a:t>2</a:t>
                      </a:r>
                      <a:r>
                        <a:rPr lang="ru-RU" sz="1600" b="1" i="0" u="none" strike="noStrike" cap="none">
                          <a:ln>
                            <a:noFill/>
                          </a:ln>
                          <a:solidFill>
                            <a:schemeClr val="tx1"/>
                          </a:solidFill>
                          <a:latin typeface="Arial"/>
                          <a:ea typeface="Times New Roman"/>
                          <a:cs typeface="Arial"/>
                        </a:rPr>
                        <a:t>)  </a:t>
                      </a:r>
                      <a:r>
                        <a:rPr lang="en-US" sz="1600" b="1" i="0" u="none" strike="noStrike" cap="none">
                          <a:ln>
                            <a:noFill/>
                          </a:ln>
                          <a:solidFill>
                            <a:schemeClr val="tx1"/>
                          </a:solidFill>
                          <a:latin typeface="Arial"/>
                          <a:ea typeface="Times New Roman"/>
                          <a:cs typeface="Arial"/>
                        </a:rPr>
                        <a:t>       </a:t>
                      </a:r>
                      <a:r>
                        <a:rPr lang="ru-RU" sz="1600" b="1" i="0" u="none" strike="noStrike" cap="none">
                          <a:ln>
                            <a:noFill/>
                          </a:ln>
                          <a:solidFill>
                            <a:schemeClr val="tx1"/>
                          </a:solidFill>
                          <a:latin typeface="Arial"/>
                          <a:ea typeface="Times New Roman"/>
                          <a:cs typeface="Arial"/>
                        </a:rPr>
                        <a:t>  Типы массы тела по ВОЗ         Риск ССЗ и диабета</a:t>
                      </a:r>
                      <a:endParaRPr/>
                    </a:p>
                    <a:p>
                      <a:pPr marL="0" marR="0" lvl="0" indent="0" algn="just" defTabSz="914400">
                        <a:lnSpc>
                          <a:spcPct val="100000"/>
                        </a:lnSpc>
                        <a:spcBef>
                          <a:spcPts val="0"/>
                        </a:spcBef>
                        <a:spcAft>
                          <a:spcPts val="0"/>
                        </a:spcAft>
                        <a:buClrTx/>
                        <a:buSzTx/>
                        <a:buFontTx/>
                        <a:buNone/>
                        <a:defRPr/>
                      </a:pPr>
                      <a:endParaRPr lang="ru-RU" sz="2400" b="1" i="0" u="none" strike="noStrike" cap="none">
                        <a:ln>
                          <a:noFill/>
                        </a:ln>
                        <a:solidFill>
                          <a:schemeClr val="tx1"/>
                        </a:solidFill>
                        <a:latin typeface="Arial"/>
                        <a:ea typeface="Times New Roman"/>
                        <a:cs typeface="Arial"/>
                      </a:endParaRPr>
                    </a:p>
                  </a:txBody>
                  <a:tcPr>
                    <a:lnL w="12700" algn="ctr">
                      <a:noFill/>
                    </a:lnL>
                    <a:lnR w="12700" algn="ctr">
                      <a:noFill/>
                    </a:lnR>
                    <a:lnT w="12700" algn="ctr">
                      <a:noFill/>
                    </a:lnT>
                    <a:lnB w="12700" algn="ctr">
                      <a:noFill/>
                    </a:lnB>
                    <a:noFill/>
                  </a:tcPr>
                </a:tc>
              </a:tr>
              <a:tr h="325509">
                <a:tc>
                  <a:txBody>
                    <a:bodyPr/>
                    <a:lstStyle/>
                    <a:p>
                      <a:pPr marL="0" marR="0" lvl="0" indent="0" algn="just" defTabSz="914400">
                        <a:lnSpc>
                          <a:spcPct val="100000"/>
                        </a:lnSpc>
                        <a:spcBef>
                          <a:spcPts val="0"/>
                        </a:spcBef>
                        <a:spcAft>
                          <a:spcPts val="0"/>
                        </a:spcAft>
                        <a:buClrTx/>
                        <a:buSzTx/>
                        <a:buFontTx/>
                        <a:buNone/>
                        <a:defRPr/>
                      </a:pPr>
                      <a:r>
                        <a:rPr lang="ru-RU" sz="1400" b="1" i="0" u="none" strike="noStrike" cap="none">
                          <a:ln>
                            <a:noFill/>
                          </a:ln>
                          <a:solidFill>
                            <a:schemeClr val="tx1"/>
                          </a:solidFill>
                          <a:latin typeface="Arial"/>
                          <a:ea typeface="Times New Roman"/>
                          <a:cs typeface="Arial"/>
                        </a:rPr>
                        <a:t>          ниже 18,5                                  дефицит массы тела                         низкий</a:t>
                      </a:r>
                      <a:endParaRPr lang="ru-RU" sz="2000" b="1" i="0" u="none" strike="noStrike" cap="none">
                        <a:ln>
                          <a:noFill/>
                        </a:ln>
                        <a:solidFill>
                          <a:schemeClr val="tx1"/>
                        </a:solidFill>
                        <a:latin typeface="Arial"/>
                        <a:ea typeface="Times New Roman"/>
                        <a:cs typeface="Arial"/>
                      </a:endParaRPr>
                    </a:p>
                  </a:txBody>
                  <a:tcPr>
                    <a:lnL w="12700" algn="ctr">
                      <a:noFill/>
                    </a:lnL>
                    <a:lnR w="12700" algn="ctr">
                      <a:noFill/>
                    </a:lnR>
                    <a:lnT w="12700" algn="ctr">
                      <a:noFill/>
                    </a:lnT>
                    <a:lnB w="12700" algn="ctr">
                      <a:noFill/>
                    </a:lnB>
                    <a:noFill/>
                  </a:tcPr>
                </a:tc>
              </a:tr>
              <a:tr h="382823">
                <a:tc>
                  <a:txBody>
                    <a:bodyPr/>
                    <a:lstStyle/>
                    <a:p>
                      <a:pPr marL="0" marR="0" lvl="0" indent="0" algn="just" defTabSz="914400">
                        <a:lnSpc>
                          <a:spcPct val="100000"/>
                        </a:lnSpc>
                        <a:spcBef>
                          <a:spcPts val="0"/>
                        </a:spcBef>
                        <a:spcAft>
                          <a:spcPts val="0"/>
                        </a:spcAft>
                        <a:buClrTx/>
                        <a:buSzTx/>
                        <a:buFontTx/>
                        <a:buNone/>
                        <a:defRPr/>
                      </a:pPr>
                      <a:r>
                        <a:rPr lang="ru-RU" sz="1400" b="1" i="0" u="none" strike="noStrike" cap="none">
                          <a:ln>
                            <a:noFill/>
                          </a:ln>
                          <a:solidFill>
                            <a:schemeClr val="tx1"/>
                          </a:solidFill>
                          <a:latin typeface="Arial"/>
                          <a:ea typeface="Times New Roman"/>
                          <a:cs typeface="Arial"/>
                        </a:rPr>
                        <a:t>          </a:t>
                      </a:r>
                      <a:r>
                        <a:rPr lang="ru-RU" sz="1400" b="1" i="0" u="none" strike="noStrike" cap="none">
                          <a:ln>
                            <a:noFill/>
                          </a:ln>
                          <a:solidFill>
                            <a:schemeClr val="bg1"/>
                          </a:solidFill>
                          <a:latin typeface="Arial"/>
                          <a:ea typeface="Times New Roman"/>
                          <a:cs typeface="Arial"/>
                        </a:rPr>
                        <a:t>18,5 – 24,9                              нормальная масса тела                    обычный</a:t>
                      </a:r>
                      <a:endParaRPr lang="ru-RU" sz="2000" b="1" i="0" u="none" strike="noStrike" cap="none">
                        <a:ln>
                          <a:noFill/>
                        </a:ln>
                        <a:solidFill>
                          <a:schemeClr val="bg1"/>
                        </a:solidFill>
                        <a:latin typeface="Arial"/>
                        <a:ea typeface="Times New Roman"/>
                        <a:cs typeface="Arial"/>
                      </a:endParaRPr>
                    </a:p>
                  </a:txBody>
                  <a:tcPr>
                    <a:lnL w="12700" algn="ctr">
                      <a:noFill/>
                    </a:lnL>
                    <a:lnR w="12700" algn="ctr">
                      <a:noFill/>
                    </a:lnR>
                    <a:lnT w="12700" algn="ctr">
                      <a:noFill/>
                    </a:lnT>
                    <a:lnB w="12700" algn="ctr">
                      <a:noFill/>
                    </a:lnB>
                    <a:noFill/>
                  </a:tcPr>
                </a:tc>
              </a:tr>
              <a:tr h="382823">
                <a:tc>
                  <a:txBody>
                    <a:bodyPr/>
                    <a:lstStyle/>
                    <a:p>
                      <a:pPr marL="0" marR="0" lvl="0" indent="0" algn="just" defTabSz="914400">
                        <a:lnSpc>
                          <a:spcPct val="100000"/>
                        </a:lnSpc>
                        <a:spcBef>
                          <a:spcPts val="0"/>
                        </a:spcBef>
                        <a:spcAft>
                          <a:spcPts val="0"/>
                        </a:spcAft>
                        <a:buClrTx/>
                        <a:buSzTx/>
                        <a:buFontTx/>
                        <a:buNone/>
                        <a:defRPr/>
                      </a:pPr>
                      <a:r>
                        <a:rPr lang="ru-RU" sz="1400" b="1" i="0" u="none" strike="noStrike" cap="none">
                          <a:ln>
                            <a:noFill/>
                          </a:ln>
                          <a:solidFill>
                            <a:schemeClr val="tx1"/>
                          </a:solidFill>
                          <a:latin typeface="Arial"/>
                          <a:ea typeface="Times New Roman"/>
                          <a:cs typeface="Arial"/>
                        </a:rPr>
                        <a:t>          25,0 – 29,9                              избыточная масса тела                  повышенный </a:t>
                      </a:r>
                      <a:endParaRPr lang="ru-RU" sz="2000" b="1" i="0" u="none" strike="noStrike" cap="none">
                        <a:ln>
                          <a:noFill/>
                        </a:ln>
                        <a:solidFill>
                          <a:schemeClr val="tx1"/>
                        </a:solidFill>
                        <a:latin typeface="Arial"/>
                        <a:ea typeface="Times New Roman"/>
                        <a:cs typeface="Arial"/>
                      </a:endParaRPr>
                    </a:p>
                  </a:txBody>
                  <a:tcPr>
                    <a:lnL w="12700" algn="ctr">
                      <a:noFill/>
                    </a:lnL>
                    <a:lnR w="12700" algn="ctr">
                      <a:noFill/>
                    </a:lnR>
                    <a:lnT w="12700" algn="ctr">
                      <a:noFill/>
                    </a:lnT>
                    <a:lnB w="12700" algn="ctr">
                      <a:noFill/>
                    </a:lnB>
                    <a:noFill/>
                  </a:tcPr>
                </a:tc>
              </a:tr>
              <a:tr h="382823">
                <a:tc>
                  <a:txBody>
                    <a:bodyPr/>
                    <a:lstStyle/>
                    <a:p>
                      <a:pPr marL="0" marR="0" lvl="0" indent="0" algn="just" defTabSz="914400">
                        <a:lnSpc>
                          <a:spcPct val="100000"/>
                        </a:lnSpc>
                        <a:spcBef>
                          <a:spcPts val="0"/>
                        </a:spcBef>
                        <a:spcAft>
                          <a:spcPts val="0"/>
                        </a:spcAft>
                        <a:buClrTx/>
                        <a:buSzTx/>
                        <a:buFontTx/>
                        <a:buNone/>
                        <a:defRPr/>
                      </a:pPr>
                      <a:r>
                        <a:rPr lang="ru-RU" sz="1400" b="1" i="0" u="none" strike="noStrike" cap="none">
                          <a:ln>
                            <a:noFill/>
                          </a:ln>
                          <a:solidFill>
                            <a:schemeClr val="tx1"/>
                          </a:solidFill>
                          <a:latin typeface="Arial"/>
                          <a:ea typeface="Times New Roman"/>
                          <a:cs typeface="Arial"/>
                        </a:rPr>
                        <a:t>          30,0 – 34,9                                 ожирение </a:t>
                      </a:r>
                      <a:r>
                        <a:rPr lang="en-US" sz="1400" b="1" i="0" u="none" strike="noStrike" cap="none">
                          <a:ln>
                            <a:noFill/>
                          </a:ln>
                          <a:solidFill>
                            <a:schemeClr val="tx1"/>
                          </a:solidFill>
                          <a:latin typeface="Arial"/>
                          <a:ea typeface="Times New Roman"/>
                          <a:cs typeface="Arial"/>
                        </a:rPr>
                        <a:t>I</a:t>
                      </a:r>
                      <a:r>
                        <a:rPr lang="ru-RU" sz="1400" b="1" i="0" u="none" strike="noStrike" cap="none">
                          <a:ln>
                            <a:noFill/>
                          </a:ln>
                          <a:solidFill>
                            <a:schemeClr val="tx1"/>
                          </a:solidFill>
                          <a:latin typeface="Arial"/>
                          <a:ea typeface="Times New Roman"/>
                          <a:cs typeface="Arial"/>
                        </a:rPr>
                        <a:t> степени                          высокий</a:t>
                      </a:r>
                      <a:endParaRPr lang="ru-RU" sz="2000" b="1" i="0" u="none" strike="noStrike" cap="none">
                        <a:ln>
                          <a:noFill/>
                        </a:ln>
                        <a:solidFill>
                          <a:schemeClr val="tx1"/>
                        </a:solidFill>
                        <a:latin typeface="Arial"/>
                        <a:ea typeface="Times New Roman"/>
                        <a:cs typeface="Arial"/>
                      </a:endParaRPr>
                    </a:p>
                  </a:txBody>
                  <a:tcPr>
                    <a:lnL w="12700" algn="ctr">
                      <a:noFill/>
                    </a:lnL>
                    <a:lnR w="12700" algn="ctr">
                      <a:noFill/>
                    </a:lnR>
                    <a:lnT w="12700" algn="ctr">
                      <a:noFill/>
                    </a:lnT>
                    <a:lnB w="12700" algn="ctr">
                      <a:noFill/>
                    </a:lnB>
                    <a:noFill/>
                  </a:tcPr>
                </a:tc>
              </a:tr>
              <a:tr h="382823">
                <a:tc>
                  <a:txBody>
                    <a:bodyPr/>
                    <a:lstStyle/>
                    <a:p>
                      <a:pPr marL="0" marR="0" lvl="0" indent="0" algn="just" defTabSz="914400">
                        <a:lnSpc>
                          <a:spcPct val="100000"/>
                        </a:lnSpc>
                        <a:spcBef>
                          <a:spcPts val="0"/>
                        </a:spcBef>
                        <a:spcAft>
                          <a:spcPts val="0"/>
                        </a:spcAft>
                        <a:buClrTx/>
                        <a:buSzTx/>
                        <a:buFontTx/>
                        <a:buNone/>
                        <a:defRPr/>
                      </a:pPr>
                      <a:r>
                        <a:rPr lang="ru-RU" sz="1400" b="1" i="0" u="none" strike="noStrike" cap="none">
                          <a:ln>
                            <a:noFill/>
                          </a:ln>
                          <a:solidFill>
                            <a:schemeClr val="tx1"/>
                          </a:solidFill>
                          <a:latin typeface="Arial"/>
                          <a:ea typeface="Times New Roman"/>
                          <a:cs typeface="Arial"/>
                        </a:rPr>
                        <a:t>          35,0 – 39,9                                 ожирение </a:t>
                      </a:r>
                      <a:r>
                        <a:rPr lang="en-US" sz="1400" b="1" i="0" u="none" strike="noStrike" cap="none">
                          <a:ln>
                            <a:noFill/>
                          </a:ln>
                          <a:solidFill>
                            <a:schemeClr val="tx1"/>
                          </a:solidFill>
                          <a:latin typeface="Arial"/>
                          <a:ea typeface="Times New Roman"/>
                          <a:cs typeface="Arial"/>
                        </a:rPr>
                        <a:t>II </a:t>
                      </a:r>
                      <a:r>
                        <a:rPr lang="ru-RU" sz="1400" b="1" i="0" u="none" strike="noStrike" cap="none">
                          <a:ln>
                            <a:noFill/>
                          </a:ln>
                          <a:solidFill>
                            <a:schemeClr val="tx1"/>
                          </a:solidFill>
                          <a:latin typeface="Arial"/>
                          <a:ea typeface="Times New Roman"/>
                          <a:cs typeface="Arial"/>
                        </a:rPr>
                        <a:t>степени                  очень высокий</a:t>
                      </a:r>
                      <a:endParaRPr lang="ru-RU" sz="2000" b="1" i="0" u="none" strike="noStrike" cap="none">
                        <a:ln>
                          <a:noFill/>
                        </a:ln>
                        <a:solidFill>
                          <a:schemeClr val="tx1"/>
                        </a:solidFill>
                        <a:latin typeface="Arial"/>
                        <a:ea typeface="Times New Roman"/>
                        <a:cs typeface="Arial"/>
                      </a:endParaRPr>
                    </a:p>
                  </a:txBody>
                  <a:tcPr>
                    <a:lnL w="12700" algn="ctr">
                      <a:noFill/>
                    </a:lnL>
                    <a:lnR w="12700" algn="ctr">
                      <a:noFill/>
                    </a:lnR>
                    <a:lnT w="12700" algn="ctr">
                      <a:noFill/>
                    </a:lnT>
                    <a:lnB w="12700" algn="ctr">
                      <a:noFill/>
                    </a:lnB>
                    <a:noFill/>
                  </a:tcPr>
                </a:tc>
              </a:tr>
              <a:tr h="634887">
                <a:tc>
                  <a:txBody>
                    <a:bodyPr/>
                    <a:lstStyle/>
                    <a:p>
                      <a:pPr marL="0" marR="0" lvl="0" indent="0" algn="just" defTabSz="914400">
                        <a:lnSpc>
                          <a:spcPct val="100000"/>
                        </a:lnSpc>
                        <a:spcBef>
                          <a:spcPts val="0"/>
                        </a:spcBef>
                        <a:spcAft>
                          <a:spcPts val="0"/>
                        </a:spcAft>
                        <a:buClrTx/>
                        <a:buSzTx/>
                        <a:buFontTx/>
                        <a:buNone/>
                        <a:defRPr/>
                      </a:pPr>
                      <a:r>
                        <a:rPr lang="ru-RU" sz="1400" b="1" i="0" u="none" strike="noStrike" cap="none">
                          <a:ln>
                            <a:noFill/>
                          </a:ln>
                          <a:solidFill>
                            <a:schemeClr val="tx1"/>
                          </a:solidFill>
                          <a:latin typeface="Arial"/>
                          <a:ea typeface="Times New Roman"/>
                          <a:cs typeface="Arial"/>
                        </a:rPr>
                        <a:t>         40,0 и выше                                ожирение </a:t>
                      </a:r>
                      <a:r>
                        <a:rPr lang="en-US" sz="1400" b="1" i="0" u="none" strike="noStrike" cap="none">
                          <a:ln>
                            <a:noFill/>
                          </a:ln>
                          <a:solidFill>
                            <a:schemeClr val="tx1"/>
                          </a:solidFill>
                          <a:latin typeface="Arial"/>
                          <a:ea typeface="Times New Roman"/>
                          <a:cs typeface="Arial"/>
                        </a:rPr>
                        <a:t>III </a:t>
                      </a:r>
                      <a:r>
                        <a:rPr lang="ru-RU" sz="1400" b="1" i="0" u="none" strike="noStrike" cap="none">
                          <a:ln>
                            <a:noFill/>
                          </a:ln>
                          <a:solidFill>
                            <a:schemeClr val="tx1"/>
                          </a:solidFill>
                          <a:latin typeface="Arial"/>
                          <a:ea typeface="Times New Roman"/>
                          <a:cs typeface="Arial"/>
                        </a:rPr>
                        <a:t>степени            чрезвычайно высокий</a:t>
                      </a:r>
                      <a:endParaRPr lang="ru-RU" sz="2000" b="1" i="0" u="none" strike="noStrike" cap="none">
                        <a:ln>
                          <a:noFill/>
                        </a:ln>
                        <a:solidFill>
                          <a:schemeClr val="tx1"/>
                        </a:solidFill>
                        <a:latin typeface="Arial"/>
                        <a:ea typeface="Times New Roman"/>
                        <a:cs typeface="Arial"/>
                      </a:endParaRPr>
                    </a:p>
                  </a:txBody>
                  <a:tcPr>
                    <a:lnL w="12700" algn="ctr">
                      <a:noFill/>
                    </a:lnL>
                    <a:lnR w="12700" algn="ctr">
                      <a:noFill/>
                    </a:lnR>
                    <a:lnT w="12700" algn="ctr">
                      <a:noFill/>
                    </a:lnT>
                    <a:lnB w="12700" algn="ctr">
                      <a:noFill/>
                    </a:lnB>
                    <a:noFill/>
                  </a:tcPr>
                </a:tc>
              </a:tr>
            </a:tbl>
          </a:graphicData>
        </a:graphic>
      </p:graphicFrame>
      <p:sp>
        <p:nvSpPr>
          <p:cNvPr id="11" name="Rectangle 4"/>
          <p:cNvSpPr>
            <a:spLocks noChangeArrowheads="1"/>
          </p:cNvSpPr>
          <p:nvPr/>
        </p:nvSpPr>
        <p:spPr bwMode="auto">
          <a:xfrm>
            <a:off x="0" y="6093296"/>
            <a:ext cx="9144000" cy="144462"/>
          </a:xfrm>
          <a:prstGeom prst="rect">
            <a:avLst/>
          </a:prstGeom>
          <a:solidFill>
            <a:srgbClr val="FF9933"/>
          </a:solidFill>
          <a:ln w="9525">
            <a:noFill/>
            <a:miter lim="800000"/>
            <a:headEnd/>
            <a:tailEnd/>
          </a:ln>
        </p:spPr>
        <p:txBody>
          <a:bodyPr wrap="none" anchor="ctr"/>
          <a:lstStyle/>
          <a:p>
            <a:pPr>
              <a:defRPr/>
            </a:pPr>
            <a:endParaRPr lang="ru-RU">
              <a:solidFill>
                <a:prstClr val="black"/>
              </a:solidFill>
            </a:endParaRPr>
          </a:p>
        </p:txBody>
      </p:sp>
      <p:sp>
        <p:nvSpPr>
          <p:cNvPr id="12" name="Rectangle 5"/>
          <p:cNvSpPr>
            <a:spLocks noChangeArrowheads="1"/>
          </p:cNvSpPr>
          <p:nvPr/>
        </p:nvSpPr>
        <p:spPr bwMode="auto">
          <a:xfrm>
            <a:off x="2124075" y="6354763"/>
            <a:ext cx="6840413" cy="602629"/>
          </a:xfrm>
          <a:prstGeom prst="rect">
            <a:avLst/>
          </a:prstGeom>
          <a:noFill/>
          <a:ln w="9525">
            <a:noFill/>
            <a:miter lim="800000"/>
            <a:headEnd/>
            <a:tailEnd/>
          </a:ln>
        </p:spPr>
        <p:txBody>
          <a:bodyPr wrap="none" anchor="ctr"/>
          <a:lstStyle/>
          <a:p>
            <a:pPr algn="ctr">
              <a:defRPr/>
            </a:pPr>
            <a:endParaRPr lang="ru-RU" sz="1400" b="1" i="1">
              <a:solidFill>
                <a:prstClr val="white"/>
              </a:solidFill>
              <a:cs typeface="Arial"/>
            </a:endParaRPr>
          </a:p>
        </p:txBody>
      </p:sp>
      <p:sp>
        <p:nvSpPr>
          <p:cNvPr id="13" name="Rectangle 3"/>
          <p:cNvSpPr>
            <a:spLocks noChangeArrowheads="1"/>
          </p:cNvSpPr>
          <p:nvPr/>
        </p:nvSpPr>
        <p:spPr bwMode="auto">
          <a:xfrm>
            <a:off x="0" y="6165850"/>
            <a:ext cx="9144000" cy="692150"/>
          </a:xfrm>
          <a:prstGeom prst="rect">
            <a:avLst/>
          </a:prstGeom>
          <a:solidFill>
            <a:srgbClr val="009900"/>
          </a:solidFill>
          <a:ln w="9525">
            <a:solidFill>
              <a:schemeClr val="tx1"/>
            </a:solidFill>
            <a:miter lim="800000"/>
            <a:headEnd/>
            <a:tailEnd/>
          </a:ln>
        </p:spPr>
        <p:txBody>
          <a:bodyPr wrap="none" anchor="ctr"/>
          <a:lstStyle/>
          <a:p>
            <a:pPr algn="ctr">
              <a:defRPr/>
            </a:pPr>
            <a:r>
              <a:rPr lang="en-US" sz="1400" i="1">
                <a:solidFill>
                  <a:prstClr val="white"/>
                </a:solidFill>
              </a:rPr>
              <a:t>Waist circumference and waist–hip ratio. Report of a WHO expert consultation, Geneva, 8-11 December 2008</a:t>
            </a:r>
            <a:endParaRPr lang="ru-RU" sz="1400" i="1">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wedge/>
      </p:transition>
    </mc:Choice>
    <mc:Fallback xmlns:w="http://schemas.openxmlformats.org/wordprocessingml/2006/main" xmlns:m="http://schemas.openxmlformats.org/officeDocument/2006/math" xmlns="">
      <p:transition spd="slow" advClick="1">
        <p:wedg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12" descr="889bomb">
            <a:hlinkClick r:id="rId2"/>
          </p:cNvPr>
          <p:cNvPicPr>
            <a:picLocks noChangeAspect="1" noChangeArrowheads="1"/>
          </p:cNvPicPr>
          <p:nvPr/>
        </p:nvPicPr>
        <p:blipFill>
          <a:blip r:embed="rId3"/>
          <a:stretch/>
        </p:blipFill>
        <p:spPr bwMode="auto">
          <a:xfrm flipH="1">
            <a:off x="3857338" y="4543001"/>
            <a:ext cx="1578757" cy="1108499"/>
          </a:xfrm>
          <a:prstGeom prst="rect">
            <a:avLst/>
          </a:prstGeom>
          <a:noFill/>
        </p:spPr>
      </p:pic>
      <p:sp>
        <p:nvSpPr>
          <p:cNvPr id="5" name="Rectangle 6"/>
          <p:cNvSpPr>
            <a:spLocks noGrp="1" noChangeArrowheads="1"/>
          </p:cNvSpPr>
          <p:nvPr>
            <p:ph type="title"/>
          </p:nvPr>
        </p:nvSpPr>
        <p:spPr bwMode="auto">
          <a:xfrm>
            <a:off x="-642974" y="214290"/>
            <a:ext cx="7159190" cy="950913"/>
          </a:xfrm>
        </p:spPr>
        <p:txBody>
          <a:bodyPr>
            <a:normAutofit/>
          </a:bodyPr>
          <a:lstStyle/>
          <a:p>
            <a:pPr>
              <a:defRPr/>
            </a:pPr>
            <a:r>
              <a:rPr lang="ru-RU" sz="3600" b="1">
                <a:solidFill>
                  <a:srgbClr val="006600"/>
                </a:solidFill>
              </a:rPr>
              <a:t>Окружность талии</a:t>
            </a:r>
          </a:p>
        </p:txBody>
      </p:sp>
      <p:pic>
        <p:nvPicPr>
          <p:cNvPr id="6" name="Picture 8"/>
          <p:cNvPicPr>
            <a:picLocks noChangeAspect="1" noChangeArrowheads="1"/>
          </p:cNvPicPr>
          <p:nvPr/>
        </p:nvPicPr>
        <p:blipFill>
          <a:blip r:embed="rId4"/>
          <a:stretch/>
        </p:blipFill>
        <p:spPr bwMode="auto">
          <a:xfrm>
            <a:off x="1187624" y="1412776"/>
            <a:ext cx="3741740" cy="2600338"/>
          </a:xfrm>
          <a:prstGeom prst="rect">
            <a:avLst/>
          </a:prstGeom>
          <a:noFill/>
        </p:spPr>
      </p:pic>
      <p:sp>
        <p:nvSpPr>
          <p:cNvPr id="7" name="AutoShape 13"/>
          <p:cNvSpPr>
            <a:spLocks noChangeArrowheads="1"/>
          </p:cNvSpPr>
          <p:nvPr/>
        </p:nvSpPr>
        <p:spPr bwMode="auto">
          <a:xfrm>
            <a:off x="5940152" y="4214818"/>
            <a:ext cx="3096344" cy="1590446"/>
          </a:xfrm>
          <a:prstGeom prst="wedgeRoundRectCallout">
            <a:avLst>
              <a:gd name="adj1" fmla="val -71621"/>
              <a:gd name="adj2" fmla="val 9344"/>
              <a:gd name="adj3" fmla="val 16667"/>
            </a:avLst>
          </a:prstGeom>
          <a:solidFill>
            <a:schemeClr val="accent3">
              <a:lumMod val="40000"/>
              <a:lumOff val="60000"/>
            </a:schemeClr>
          </a:solidFill>
          <a:ln w="19050">
            <a:noFill/>
            <a:miter lim="800000"/>
            <a:headEnd/>
            <a:tailEnd/>
          </a:ln>
        </p:spPr>
        <p:txBody>
          <a:bodyPr/>
          <a:lstStyle/>
          <a:p>
            <a:pPr algn="ctr">
              <a:defRPr/>
            </a:pPr>
            <a:endParaRPr lang="ru-RU" sz="2400">
              <a:solidFill>
                <a:prstClr val="black"/>
              </a:solidFill>
            </a:endParaRPr>
          </a:p>
        </p:txBody>
      </p:sp>
      <p:sp>
        <p:nvSpPr>
          <p:cNvPr id="8" name="Text Box 9"/>
          <p:cNvSpPr>
            <a:spLocks/>
          </p:cNvSpPr>
          <p:nvPr/>
        </p:nvSpPr>
        <p:spPr bwMode="auto">
          <a:xfrm>
            <a:off x="2378022" y="3518650"/>
            <a:ext cx="1009650" cy="366712"/>
          </a:xfrm>
          <a:prstGeom prst="rect">
            <a:avLst/>
          </a:prstGeom>
          <a:solidFill>
            <a:srgbClr val="000000"/>
          </a:solidFill>
          <a:ln w="9525">
            <a:noFill/>
            <a:miter lim="800000"/>
            <a:headEnd/>
            <a:tailEnd/>
          </a:ln>
        </p:spPr>
        <p:txBody>
          <a:bodyPr wrap="none">
            <a:spAutoFit/>
          </a:bodyPr>
          <a:lstStyle/>
          <a:p>
            <a:pPr>
              <a:defRPr/>
            </a:pPr>
            <a:r>
              <a:rPr lang="ru-RU" b="1">
                <a:solidFill>
                  <a:srgbClr val="FFFF00"/>
                </a:solidFill>
              </a:rPr>
              <a:t>Талия?</a:t>
            </a:r>
            <a:endParaRPr/>
          </a:p>
        </p:txBody>
      </p:sp>
      <p:sp>
        <p:nvSpPr>
          <p:cNvPr id="9" name="Text Box 10"/>
          <p:cNvSpPr>
            <a:spLocks/>
          </p:cNvSpPr>
          <p:nvPr/>
        </p:nvSpPr>
        <p:spPr bwMode="auto">
          <a:xfrm>
            <a:off x="4235429" y="3210372"/>
            <a:ext cx="693935" cy="366712"/>
          </a:xfrm>
          <a:prstGeom prst="rect">
            <a:avLst/>
          </a:prstGeom>
          <a:solidFill>
            <a:srgbClr val="000000"/>
          </a:solidFill>
          <a:ln w="9525">
            <a:noFill/>
            <a:miter lim="800000"/>
            <a:headEnd/>
            <a:tailEnd/>
          </a:ln>
        </p:spPr>
        <p:txBody>
          <a:bodyPr wrap="square" lIns="18000" rIns="18000">
            <a:spAutoFit/>
          </a:bodyPr>
          <a:lstStyle/>
          <a:p>
            <a:pPr>
              <a:defRPr/>
            </a:pPr>
            <a:r>
              <a:rPr lang="ru-RU" b="1">
                <a:solidFill>
                  <a:srgbClr val="FFFF00"/>
                </a:solidFill>
              </a:rPr>
              <a:t>Талия</a:t>
            </a:r>
            <a:endParaRPr/>
          </a:p>
        </p:txBody>
      </p:sp>
      <p:sp>
        <p:nvSpPr>
          <p:cNvPr id="10" name="Text Box 11"/>
          <p:cNvSpPr>
            <a:spLocks/>
          </p:cNvSpPr>
          <p:nvPr/>
        </p:nvSpPr>
        <p:spPr bwMode="auto">
          <a:xfrm>
            <a:off x="5436096" y="1268760"/>
            <a:ext cx="3385071" cy="2308324"/>
          </a:xfrm>
          <a:prstGeom prst="rect">
            <a:avLst/>
          </a:prstGeom>
          <a:noFill/>
          <a:ln w="9525">
            <a:noFill/>
            <a:miter lim="800000"/>
            <a:headEnd/>
            <a:tailEnd/>
          </a:ln>
        </p:spPr>
        <p:txBody>
          <a:bodyPr wrap="square">
            <a:spAutoFit/>
          </a:bodyPr>
          <a:lstStyle/>
          <a:p>
            <a:pPr>
              <a:buFont typeface="Arial"/>
              <a:buChar char="•"/>
              <a:defRPr/>
            </a:pPr>
            <a:r>
              <a:rPr lang="ru-RU">
                <a:solidFill>
                  <a:prstClr val="black"/>
                </a:solidFill>
              </a:rPr>
              <a:t> Определить тип ожирения позволяет измерение </a:t>
            </a:r>
            <a:r>
              <a:rPr lang="ru-RU" b="1">
                <a:solidFill>
                  <a:prstClr val="black"/>
                </a:solidFill>
              </a:rPr>
              <a:t>окружности талии (ОТ)</a:t>
            </a:r>
            <a:endParaRPr/>
          </a:p>
          <a:p>
            <a:pPr>
              <a:defRPr/>
            </a:pPr>
            <a:endParaRPr lang="ru-RU" b="1">
              <a:solidFill>
                <a:prstClr val="black"/>
              </a:solidFill>
            </a:endParaRPr>
          </a:p>
          <a:p>
            <a:pPr>
              <a:buFont typeface="Arial"/>
              <a:buChar char="•"/>
              <a:defRPr/>
            </a:pPr>
            <a:r>
              <a:rPr lang="ru-RU" b="1">
                <a:solidFill>
                  <a:prstClr val="black"/>
                </a:solidFill>
              </a:rPr>
              <a:t> ОТ измеряется стоя между нижнем краем грудной клетки и гребнем подвздошной кости</a:t>
            </a:r>
            <a:endParaRPr/>
          </a:p>
          <a:p>
            <a:pPr>
              <a:defRPr/>
            </a:pPr>
            <a:endParaRPr lang="ru-RU" b="1">
              <a:solidFill>
                <a:prstClr val="black"/>
              </a:solidFill>
            </a:endParaRPr>
          </a:p>
        </p:txBody>
      </p:sp>
      <p:sp>
        <p:nvSpPr>
          <p:cNvPr id="11" name="Rectangle 7"/>
          <p:cNvSpPr>
            <a:spLocks noChangeArrowheads="1"/>
          </p:cNvSpPr>
          <p:nvPr/>
        </p:nvSpPr>
        <p:spPr bwMode="auto">
          <a:xfrm>
            <a:off x="5868144" y="4174172"/>
            <a:ext cx="3168351" cy="1477328"/>
          </a:xfrm>
          <a:prstGeom prst="rect">
            <a:avLst/>
          </a:prstGeom>
          <a:noFill/>
          <a:ln w="9525">
            <a:noFill/>
            <a:miter lim="800000"/>
            <a:headEnd/>
            <a:tailEnd/>
          </a:ln>
        </p:spPr>
        <p:txBody>
          <a:bodyPr wrap="square" anchor="ctr">
            <a:spAutoFit/>
          </a:bodyPr>
          <a:lstStyle/>
          <a:p>
            <a:pPr>
              <a:defRPr/>
            </a:pPr>
            <a:r>
              <a:rPr lang="ru-RU" b="1">
                <a:solidFill>
                  <a:prstClr val="black"/>
                </a:solidFill>
              </a:rPr>
              <a:t>          Окружность талии</a:t>
            </a:r>
            <a:endParaRPr/>
          </a:p>
          <a:p>
            <a:pPr>
              <a:defRPr/>
            </a:pPr>
            <a:r>
              <a:rPr lang="ru-RU" b="1">
                <a:solidFill>
                  <a:prstClr val="black"/>
                </a:solidFill>
              </a:rPr>
              <a:t>        </a:t>
            </a:r>
            <a:r>
              <a:rPr lang="en-US" b="1" u="sng">
                <a:solidFill>
                  <a:prstClr val="black"/>
                </a:solidFill>
              </a:rPr>
              <a:t>&gt;</a:t>
            </a:r>
            <a:r>
              <a:rPr lang="ru-RU">
                <a:solidFill>
                  <a:prstClr val="black"/>
                </a:solidFill>
              </a:rPr>
              <a:t> </a:t>
            </a:r>
            <a:r>
              <a:rPr lang="ru-RU" b="1">
                <a:solidFill>
                  <a:prstClr val="black"/>
                </a:solidFill>
              </a:rPr>
              <a:t>94 см у мужчин</a:t>
            </a:r>
            <a:r>
              <a:rPr lang="ru-RU">
                <a:solidFill>
                  <a:prstClr val="black"/>
                </a:solidFill>
              </a:rPr>
              <a:t> и </a:t>
            </a:r>
          </a:p>
          <a:p>
            <a:pPr algn="ctr">
              <a:defRPr/>
            </a:pPr>
            <a:r>
              <a:rPr lang="en-US" b="1" u="sng">
                <a:solidFill>
                  <a:prstClr val="black"/>
                </a:solidFill>
              </a:rPr>
              <a:t>&gt;</a:t>
            </a:r>
            <a:r>
              <a:rPr lang="en-US" b="1">
                <a:solidFill>
                  <a:prstClr val="black"/>
                </a:solidFill>
              </a:rPr>
              <a:t> </a:t>
            </a:r>
            <a:r>
              <a:rPr lang="ru-RU" b="1">
                <a:solidFill>
                  <a:prstClr val="black"/>
                </a:solidFill>
              </a:rPr>
              <a:t>80 см у женщин</a:t>
            </a:r>
            <a:r>
              <a:rPr lang="ru-RU">
                <a:solidFill>
                  <a:prstClr val="black"/>
                </a:solidFill>
              </a:rPr>
              <a:t> является пороговым, после которого </a:t>
            </a:r>
            <a:endParaRPr/>
          </a:p>
          <a:p>
            <a:pPr algn="ctr">
              <a:defRPr/>
            </a:pPr>
            <a:r>
              <a:rPr lang="ru-RU" b="1">
                <a:solidFill>
                  <a:prstClr val="black"/>
                </a:solidFill>
              </a:rPr>
              <a:t>   не следует набирать вес</a:t>
            </a:r>
          </a:p>
        </p:txBody>
      </p:sp>
      <p:sp>
        <p:nvSpPr>
          <p:cNvPr id="12" name="AutoShape 13"/>
          <p:cNvSpPr>
            <a:spLocks noChangeArrowheads="1"/>
          </p:cNvSpPr>
          <p:nvPr/>
        </p:nvSpPr>
        <p:spPr bwMode="auto">
          <a:xfrm>
            <a:off x="0" y="4294111"/>
            <a:ext cx="3384376" cy="1567959"/>
          </a:xfrm>
          <a:prstGeom prst="wedgeRoundRectCallout">
            <a:avLst>
              <a:gd name="adj1" fmla="val 75420"/>
              <a:gd name="adj2" fmla="val 15677"/>
              <a:gd name="adj3" fmla="val 16667"/>
            </a:avLst>
          </a:prstGeom>
          <a:solidFill>
            <a:schemeClr val="accent3">
              <a:lumMod val="40000"/>
              <a:lumOff val="60000"/>
            </a:schemeClr>
          </a:solidFill>
          <a:ln w="19050">
            <a:noFill/>
            <a:miter lim="800000"/>
            <a:headEnd/>
            <a:tailEnd/>
          </a:ln>
        </p:spPr>
        <p:txBody>
          <a:bodyPr/>
          <a:lstStyle/>
          <a:p>
            <a:pPr algn="ctr">
              <a:defRPr/>
            </a:pPr>
            <a:r>
              <a:rPr lang="ru-RU" b="1">
                <a:solidFill>
                  <a:prstClr val="black"/>
                </a:solidFill>
              </a:rPr>
              <a:t>Окружность талии</a:t>
            </a:r>
            <a:endParaRPr/>
          </a:p>
          <a:p>
            <a:pPr algn="ctr">
              <a:defRPr/>
            </a:pPr>
            <a:r>
              <a:rPr lang="en-US" b="1" u="sng">
                <a:solidFill>
                  <a:prstClr val="black"/>
                </a:solidFill>
              </a:rPr>
              <a:t>&gt;</a:t>
            </a:r>
            <a:r>
              <a:rPr lang="ru-RU" b="1">
                <a:solidFill>
                  <a:prstClr val="black"/>
                </a:solidFill>
              </a:rPr>
              <a:t> 102 см у мужчин</a:t>
            </a:r>
            <a:r>
              <a:rPr lang="ru-RU">
                <a:solidFill>
                  <a:prstClr val="black"/>
                </a:solidFill>
              </a:rPr>
              <a:t> и  </a:t>
            </a:r>
            <a:endParaRPr lang="en-US">
              <a:solidFill>
                <a:prstClr val="black"/>
              </a:solidFill>
            </a:endParaRPr>
          </a:p>
          <a:p>
            <a:pPr algn="ctr">
              <a:defRPr/>
            </a:pPr>
            <a:r>
              <a:rPr lang="en-US" b="1" u="sng">
                <a:solidFill>
                  <a:prstClr val="black"/>
                </a:solidFill>
              </a:rPr>
              <a:t>&gt;</a:t>
            </a:r>
            <a:r>
              <a:rPr lang="ru-RU" b="1">
                <a:solidFill>
                  <a:prstClr val="black"/>
                </a:solidFill>
              </a:rPr>
              <a:t> 88 см у женщин</a:t>
            </a:r>
            <a:r>
              <a:rPr lang="ru-RU">
                <a:solidFill>
                  <a:prstClr val="black"/>
                </a:solidFill>
              </a:rPr>
              <a:t> является пороговым, после которого </a:t>
            </a:r>
            <a:r>
              <a:rPr lang="ru-RU" b="1">
                <a:solidFill>
                  <a:prstClr val="black"/>
                </a:solidFill>
              </a:rPr>
              <a:t>рекомендовано </a:t>
            </a:r>
            <a:r>
              <a:rPr lang="ru-RU" b="1">
                <a:solidFill>
                  <a:srgbClr val="C00000"/>
                </a:solidFill>
              </a:rPr>
              <a:t>снижать вес!</a:t>
            </a:r>
          </a:p>
        </p:txBody>
      </p:sp>
      <p:sp>
        <p:nvSpPr>
          <p:cNvPr id="13" name="Rectangle 4"/>
          <p:cNvSpPr>
            <a:spLocks noChangeArrowheads="1"/>
          </p:cNvSpPr>
          <p:nvPr/>
        </p:nvSpPr>
        <p:spPr bwMode="auto">
          <a:xfrm>
            <a:off x="0" y="6021388"/>
            <a:ext cx="9144000" cy="144462"/>
          </a:xfrm>
          <a:prstGeom prst="rect">
            <a:avLst/>
          </a:prstGeom>
          <a:solidFill>
            <a:srgbClr val="FF9933"/>
          </a:solidFill>
          <a:ln w="9525">
            <a:noFill/>
            <a:miter lim="800000"/>
            <a:headEnd/>
            <a:tailEnd/>
          </a:ln>
        </p:spPr>
        <p:txBody>
          <a:bodyPr wrap="none" anchor="ctr"/>
          <a:lstStyle/>
          <a:p>
            <a:pPr>
              <a:defRPr/>
            </a:pPr>
            <a:endParaRPr lang="ru-RU">
              <a:solidFill>
                <a:prstClr val="black"/>
              </a:solidFill>
            </a:endParaRPr>
          </a:p>
        </p:txBody>
      </p:sp>
      <p:sp>
        <p:nvSpPr>
          <p:cNvPr id="14" name="Rectangle 3"/>
          <p:cNvSpPr>
            <a:spLocks noChangeArrowheads="1"/>
          </p:cNvSpPr>
          <p:nvPr/>
        </p:nvSpPr>
        <p:spPr bwMode="auto">
          <a:xfrm>
            <a:off x="0" y="6165850"/>
            <a:ext cx="9144000" cy="692150"/>
          </a:xfrm>
          <a:prstGeom prst="rect">
            <a:avLst/>
          </a:prstGeom>
          <a:solidFill>
            <a:srgbClr val="009900"/>
          </a:solidFill>
          <a:ln w="9525">
            <a:solidFill>
              <a:schemeClr val="tx1"/>
            </a:solidFill>
            <a:miter lim="800000"/>
            <a:headEnd/>
            <a:tailEnd/>
          </a:ln>
        </p:spPr>
        <p:txBody>
          <a:bodyPr wrap="none" anchor="ctr"/>
          <a:lstStyle/>
          <a:p>
            <a:pPr algn="ctr">
              <a:defRPr/>
            </a:pPr>
            <a:r>
              <a:rPr lang="en-US" sz="1400" i="1">
                <a:solidFill>
                  <a:prstClr val="white"/>
                </a:solidFill>
              </a:rPr>
              <a:t>Waist circumference and waist–hip ratio. Report of a WHO expert consultation, Geneva, 8-11 December 2008</a:t>
            </a:r>
            <a:endParaRPr lang="ru-RU" sz="1400" i="1">
              <a:solidFill>
                <a:prstClr val="white"/>
              </a:solidFill>
            </a:endParaRPr>
          </a:p>
        </p:txBody>
      </p:sp>
      <p:sp>
        <p:nvSpPr>
          <p:cNvPr id="15" name="Rectangle 5"/>
          <p:cNvSpPr>
            <a:spLocks noChangeArrowheads="1"/>
          </p:cNvSpPr>
          <p:nvPr/>
        </p:nvSpPr>
        <p:spPr bwMode="auto">
          <a:xfrm>
            <a:off x="2124075" y="6354763"/>
            <a:ext cx="5616575" cy="242887"/>
          </a:xfrm>
          <a:prstGeom prst="rect">
            <a:avLst/>
          </a:prstGeom>
          <a:noFill/>
          <a:ln w="9525">
            <a:noFill/>
            <a:miter lim="800000"/>
            <a:headEnd/>
            <a:tailEnd/>
          </a:ln>
        </p:spPr>
        <p:txBody>
          <a:bodyPr wrap="none" anchor="ctr"/>
          <a:lstStyle/>
          <a:p>
            <a:pPr algn="ctr">
              <a:defRPr/>
            </a:pPr>
            <a:endParaRPr lang="ru-RU" sz="1400" b="1" i="1">
              <a:solidFill>
                <a:prstClr val="white"/>
              </a:solidFil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wedge/>
      </p:transition>
    </mc:Choice>
    <mc:Fallback xmlns:w="http://schemas.openxmlformats.org/wordprocessingml/2006/main" xmlns:m="http://schemas.openxmlformats.org/officeDocument/2006/math" xmlns="">
      <p:transition spd="slow" advClick="1">
        <p:wedg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683568" y="332656"/>
            <a:ext cx="7704856" cy="1077108"/>
          </a:xfrm>
        </p:spPr>
        <p:txBody>
          <a:bodyPr>
            <a:normAutofit fontScale="90000"/>
          </a:bodyPr>
          <a:lstStyle/>
          <a:p>
            <a:pPr>
              <a:defRPr/>
            </a:pPr>
            <a:r>
              <a:rPr lang="ru-RU" b="1">
                <a:solidFill>
                  <a:srgbClr val="00B050"/>
                </a:solidFill>
              </a:rPr>
              <a:t>Контролируйте свою массу тела!</a:t>
            </a:r>
          </a:p>
        </p:txBody>
      </p:sp>
      <p:sp>
        <p:nvSpPr>
          <p:cNvPr id="5" name="Объект 2"/>
          <p:cNvSpPr>
            <a:spLocks noGrp="1"/>
          </p:cNvSpPr>
          <p:nvPr>
            <p:ph idx="1"/>
          </p:nvPr>
        </p:nvSpPr>
        <p:spPr bwMode="auto">
          <a:xfrm>
            <a:off x="539552" y="1556792"/>
            <a:ext cx="8229600" cy="4525963"/>
          </a:xfrm>
        </p:spPr>
        <p:txBody>
          <a:bodyPr>
            <a:normAutofit/>
          </a:bodyPr>
          <a:lstStyle/>
          <a:p>
            <a:pPr>
              <a:defRPr/>
            </a:pPr>
            <a:r>
              <a:rPr lang="ru-RU" sz="2800"/>
              <a:t>Если у Вас есть избыточная масса тела или ожирение, примите меры для ее нормализации </a:t>
            </a:r>
            <a:endParaRPr/>
          </a:p>
          <a:p>
            <a:pPr>
              <a:defRPr/>
            </a:pPr>
            <a:r>
              <a:rPr lang="ru-RU" sz="2800" b="1">
                <a:solidFill>
                  <a:srgbClr val="C00000"/>
                </a:solidFill>
              </a:rPr>
              <a:t>Потеря всего  5-7 кг существенно снижает артериальное давление</a:t>
            </a:r>
            <a:endParaRPr/>
          </a:p>
          <a:p>
            <a:pPr>
              <a:defRPr/>
            </a:pPr>
            <a:r>
              <a:rPr lang="ru-RU" sz="2800"/>
              <a:t>Контроль массы тела является пожизненной задачей. Начните с небольших шагов сегодня, чтобы уменьшить риск инсульта, инфаркта и сахарного диабета и их осложнений в будущем.</a:t>
            </a:r>
          </a:p>
        </p:txBody>
      </p:sp>
      <p:pic>
        <p:nvPicPr>
          <p:cNvPr id="6" name="Picture 8"/>
          <p:cNvPicPr>
            <a:picLocks noChangeAspect="1" noChangeArrowheads="1"/>
          </p:cNvPicPr>
          <p:nvPr/>
        </p:nvPicPr>
        <p:blipFill>
          <a:blip r:embed="rId2"/>
          <a:stretch/>
        </p:blipFill>
        <p:spPr bwMode="auto">
          <a:xfrm>
            <a:off x="6804248" y="5301208"/>
            <a:ext cx="1944216" cy="1405099"/>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273922" y="1673600"/>
            <a:ext cx="8136904" cy="3785652"/>
          </a:xfrm>
          <a:prstGeom prst="rect">
            <a:avLst/>
          </a:prstGeom>
        </p:spPr>
        <p:txBody>
          <a:bodyPr wrap="square">
            <a:spAutoFit/>
          </a:bodyPr>
          <a:lstStyle/>
          <a:p>
            <a:pPr>
              <a:defRPr/>
            </a:pPr>
            <a:r>
              <a:rPr lang="ru-RU" sz="2400"/>
              <a:t>Повышает риск развития</a:t>
            </a:r>
            <a:r>
              <a:rPr lang="en-US" sz="2400"/>
              <a:t>:</a:t>
            </a:r>
          </a:p>
          <a:p>
            <a:pPr marL="457200" indent="-457200">
              <a:buFont typeface="+mj-lt"/>
              <a:buAutoNum type="arabicPeriod"/>
              <a:defRPr/>
            </a:pPr>
            <a:r>
              <a:rPr lang="ru-RU" sz="2400"/>
              <a:t>Инсульта </a:t>
            </a:r>
            <a:endParaRPr lang="en-US" sz="2400"/>
          </a:p>
          <a:p>
            <a:pPr marL="457200" indent="-457200">
              <a:buFont typeface="+mj-lt"/>
              <a:buAutoNum type="arabicPeriod"/>
              <a:defRPr/>
            </a:pPr>
            <a:r>
              <a:rPr lang="ru-RU" sz="2400"/>
              <a:t>Ишемической болезни сердца </a:t>
            </a:r>
            <a:endParaRPr lang="en-US" sz="2400"/>
          </a:p>
          <a:p>
            <a:pPr marL="457200" indent="-457200">
              <a:buFont typeface="+mj-lt"/>
              <a:buAutoNum type="arabicPeriod"/>
              <a:defRPr/>
            </a:pPr>
            <a:r>
              <a:rPr lang="ru-RU" sz="2400"/>
              <a:t>Ожирения </a:t>
            </a:r>
            <a:endParaRPr lang="en-US" sz="2400"/>
          </a:p>
          <a:p>
            <a:pPr marL="457200" indent="-457200">
              <a:buFont typeface="+mj-lt"/>
              <a:buAutoNum type="arabicPeriod"/>
              <a:defRPr/>
            </a:pPr>
            <a:r>
              <a:rPr lang="ru-RU" sz="2400"/>
              <a:t>Гипертонии </a:t>
            </a:r>
            <a:endParaRPr lang="en-US" sz="2400"/>
          </a:p>
          <a:p>
            <a:pPr marL="457200" indent="-457200">
              <a:buFont typeface="+mj-lt"/>
              <a:buAutoNum type="arabicPeriod"/>
              <a:defRPr/>
            </a:pPr>
            <a:r>
              <a:rPr lang="ru-RU" sz="2400"/>
              <a:t>Сахарного диабета </a:t>
            </a:r>
            <a:endParaRPr/>
          </a:p>
          <a:p>
            <a:pPr marL="457200" indent="-457200">
              <a:buFont typeface="+mj-lt"/>
              <a:buAutoNum type="arabicPeriod"/>
              <a:defRPr/>
            </a:pPr>
            <a:r>
              <a:rPr lang="ru-RU" sz="2400"/>
              <a:t>Повышенного уровня холестерина в крови</a:t>
            </a:r>
            <a:endParaRPr/>
          </a:p>
          <a:p>
            <a:pPr marL="457200" indent="-457200">
              <a:buFont typeface="+mj-lt"/>
              <a:buAutoNum type="arabicPeriod"/>
              <a:defRPr/>
            </a:pPr>
            <a:r>
              <a:rPr lang="ru-RU" sz="2400"/>
              <a:t>Все выше перечисленное</a:t>
            </a:r>
            <a:endParaRPr/>
          </a:p>
          <a:p>
            <a:pPr marL="457200" indent="-457200">
              <a:buFont typeface="+mj-lt"/>
              <a:buAutoNum type="arabicPeriod"/>
              <a:defRPr/>
            </a:pPr>
            <a:endParaRPr lang="ru-RU" sz="2400"/>
          </a:p>
          <a:p>
            <a:pPr>
              <a:defRPr/>
            </a:pPr>
            <a:endParaRPr lang="ru-RU" sz="2400"/>
          </a:p>
        </p:txBody>
      </p:sp>
      <p:sp>
        <p:nvSpPr>
          <p:cNvPr id="5" name="TextBox 2"/>
          <p:cNvSpPr>
            <a:spLocks/>
          </p:cNvSpPr>
          <p:nvPr/>
        </p:nvSpPr>
        <p:spPr bwMode="auto">
          <a:xfrm>
            <a:off x="323528" y="308013"/>
            <a:ext cx="8424936" cy="1200329"/>
          </a:xfrm>
          <a:prstGeom prst="rect">
            <a:avLst/>
          </a:prstGeom>
          <a:noFill/>
        </p:spPr>
        <p:txBody>
          <a:bodyPr wrap="square" rtlCol="0">
            <a:spAutoFit/>
          </a:bodyPr>
          <a:lstStyle/>
          <a:p>
            <a:pPr>
              <a:defRPr/>
            </a:pPr>
            <a:r>
              <a:rPr lang="ru-RU" sz="3600" b="1">
                <a:solidFill>
                  <a:srgbClr val="00B050"/>
                </a:solidFill>
              </a:rPr>
              <a:t>Знаете ли Вы, что недостаточная физическая активность</a:t>
            </a:r>
          </a:p>
        </p:txBody>
      </p:sp>
      <p:sp>
        <p:nvSpPr>
          <p:cNvPr id="6" name="TextBox 6"/>
          <p:cNvSpPr>
            <a:spLocks/>
          </p:cNvSpPr>
          <p:nvPr/>
        </p:nvSpPr>
        <p:spPr bwMode="auto">
          <a:xfrm>
            <a:off x="395536" y="4944854"/>
            <a:ext cx="8280919" cy="1569660"/>
          </a:xfrm>
          <a:prstGeom prst="rect">
            <a:avLst/>
          </a:prstGeom>
          <a:solidFill>
            <a:srgbClr val="00B050"/>
          </a:solidFill>
        </p:spPr>
        <p:txBody>
          <a:bodyPr wrap="square" rtlCol="0">
            <a:spAutoFit/>
          </a:bodyPr>
          <a:lstStyle/>
          <a:p>
            <a:pPr>
              <a:defRPr/>
            </a:pPr>
            <a:r>
              <a:rPr lang="ru-RU" sz="2400" b="1">
                <a:solidFill>
                  <a:schemeClr val="bg1"/>
                </a:solidFill>
              </a:rPr>
              <a:t>                 Делайте все возможное, чтобы получить в </a:t>
            </a:r>
            <a:endParaRPr/>
          </a:p>
          <a:p>
            <a:pPr>
              <a:defRPr/>
            </a:pPr>
            <a:r>
              <a:rPr lang="ru-RU" sz="2400" b="1">
                <a:solidFill>
                  <a:schemeClr val="bg1"/>
                </a:solidFill>
              </a:rPr>
              <a:t>         общей сложности не менее 30 минут физической  </a:t>
            </a:r>
            <a:endParaRPr/>
          </a:p>
          <a:p>
            <a:pPr>
              <a:defRPr/>
            </a:pPr>
            <a:r>
              <a:rPr lang="ru-RU" sz="2400" b="1">
                <a:solidFill>
                  <a:schemeClr val="bg1"/>
                </a:solidFill>
              </a:rPr>
              <a:t>         активности в большинство или во все дни недели</a:t>
            </a:r>
            <a:endParaRPr/>
          </a:p>
          <a:p>
            <a:pPr>
              <a:defRPr/>
            </a:pPr>
            <a:endParaRPr lang="ru-RU" sz="2400" b="1">
              <a:solidFill>
                <a:schemeClr val="bg1"/>
              </a:solidFill>
            </a:endParaRPr>
          </a:p>
        </p:txBody>
      </p:sp>
      <p:pic>
        <p:nvPicPr>
          <p:cNvPr id="7" name="Picture 2" descr="Картинки по запросу physical activity in elderly"/>
          <p:cNvPicPr>
            <a:picLocks noChangeAspect="1" noChangeArrowheads="1"/>
          </p:cNvPicPr>
          <p:nvPr/>
        </p:nvPicPr>
        <p:blipFill>
          <a:blip r:embed="rId2"/>
          <a:stretch/>
        </p:blipFill>
        <p:spPr bwMode="auto">
          <a:xfrm>
            <a:off x="5818956" y="1508342"/>
            <a:ext cx="2857500" cy="23812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1"/>
          <p:cNvSpPr>
            <a:spLocks/>
          </p:cNvSpPr>
          <p:nvPr/>
        </p:nvSpPr>
        <p:spPr bwMode="auto">
          <a:xfrm>
            <a:off x="251520" y="908720"/>
            <a:ext cx="8551785" cy="954107"/>
          </a:xfrm>
          <a:prstGeom prst="rect">
            <a:avLst/>
          </a:prstGeom>
          <a:noFill/>
        </p:spPr>
        <p:txBody>
          <a:bodyPr wrap="square" rtlCol="0">
            <a:spAutoFit/>
          </a:bodyPr>
          <a:lstStyle/>
          <a:p>
            <a:pPr>
              <a:defRPr/>
            </a:pPr>
            <a:r>
              <a:rPr lang="ru-RU" sz="2800" b="1">
                <a:solidFill>
                  <a:srgbClr val="00B050"/>
                </a:solidFill>
              </a:rPr>
              <a:t>Сколько физической активности в сутки необходимо человеку, чтобы оставаться здоровым?</a:t>
            </a:r>
          </a:p>
        </p:txBody>
      </p:sp>
      <p:pic>
        <p:nvPicPr>
          <p:cNvPr id="5" name="Picture 5" descr="aero1"/>
          <p:cNvPicPr>
            <a:picLocks noChangeAspect="1" noChangeArrowheads="1"/>
          </p:cNvPicPr>
          <p:nvPr/>
        </p:nvPicPr>
        <p:blipFill>
          <a:blip r:embed="rId2"/>
          <a:stretch/>
        </p:blipFill>
        <p:spPr bwMode="auto">
          <a:xfrm>
            <a:off x="6300192" y="2431662"/>
            <a:ext cx="2345976" cy="1717418"/>
          </a:xfrm>
          <a:prstGeom prst="rect">
            <a:avLst/>
          </a:prstGeom>
          <a:noFill/>
          <a:ln w="9525">
            <a:noFill/>
            <a:miter lim="800000"/>
            <a:headEnd/>
            <a:tailEnd/>
          </a:ln>
        </p:spPr>
      </p:pic>
      <p:sp>
        <p:nvSpPr>
          <p:cNvPr id="6" name="Прямоугольник 10"/>
          <p:cNvSpPr/>
          <p:nvPr/>
        </p:nvSpPr>
        <p:spPr bwMode="auto">
          <a:xfrm>
            <a:off x="416396" y="2448437"/>
            <a:ext cx="7056784" cy="1815882"/>
          </a:xfrm>
          <a:prstGeom prst="rect">
            <a:avLst/>
          </a:prstGeom>
        </p:spPr>
        <p:txBody>
          <a:bodyPr wrap="square">
            <a:spAutoFit/>
          </a:bodyPr>
          <a:lstStyle/>
          <a:p>
            <a:pPr marL="342900" indent="-342900">
              <a:buClr>
                <a:srgbClr val="FF0000"/>
              </a:buClr>
              <a:buFont typeface="+mj-lt"/>
              <a:buAutoNum type="arabicPeriod"/>
              <a:defRPr/>
            </a:pPr>
            <a:r>
              <a:rPr lang="ru-RU" sz="2800" b="1">
                <a:solidFill>
                  <a:prstClr val="black"/>
                </a:solidFill>
              </a:rPr>
              <a:t>30 минут легкой нагрузки</a:t>
            </a:r>
            <a:endParaRPr/>
          </a:p>
          <a:p>
            <a:pPr marL="342900" indent="-342900">
              <a:buClr>
                <a:srgbClr val="FF0000"/>
              </a:buClr>
              <a:buFont typeface="+mj-lt"/>
              <a:buAutoNum type="arabicPeriod"/>
              <a:defRPr/>
            </a:pPr>
            <a:r>
              <a:rPr lang="ru-RU" sz="2800" b="1">
                <a:solidFill>
                  <a:prstClr val="black"/>
                </a:solidFill>
              </a:rPr>
              <a:t>30 минут умеренной нагрузки</a:t>
            </a:r>
          </a:p>
          <a:p>
            <a:pPr marL="342900" indent="-342900">
              <a:buClr>
                <a:srgbClr val="FF0000"/>
              </a:buClr>
              <a:buFont typeface="+mj-lt"/>
              <a:buAutoNum type="arabicPeriod"/>
              <a:defRPr/>
            </a:pPr>
            <a:r>
              <a:rPr lang="ru-RU" sz="2800" b="1">
                <a:solidFill>
                  <a:prstClr val="black"/>
                </a:solidFill>
              </a:rPr>
              <a:t>45 минут легкой нагрузки</a:t>
            </a:r>
            <a:endParaRPr/>
          </a:p>
          <a:p>
            <a:pPr marL="342900" indent="-342900">
              <a:buClr>
                <a:srgbClr val="FF0000"/>
              </a:buClr>
              <a:buFont typeface="+mj-lt"/>
              <a:buAutoNum type="arabicPeriod"/>
              <a:defRPr/>
            </a:pPr>
            <a:r>
              <a:rPr lang="ru-RU" sz="2800" b="1">
                <a:solidFill>
                  <a:prstClr val="black"/>
                </a:solidFill>
              </a:rPr>
              <a:t>5 минут интенсивной нагрузки</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1"/>
          <p:cNvSpPr>
            <a:spLocks/>
          </p:cNvSpPr>
          <p:nvPr/>
        </p:nvSpPr>
        <p:spPr bwMode="auto">
          <a:xfrm>
            <a:off x="323528" y="620688"/>
            <a:ext cx="8551785" cy="954107"/>
          </a:xfrm>
          <a:prstGeom prst="rect">
            <a:avLst/>
          </a:prstGeom>
          <a:noFill/>
        </p:spPr>
        <p:txBody>
          <a:bodyPr wrap="square" rtlCol="0">
            <a:spAutoFit/>
          </a:bodyPr>
          <a:lstStyle/>
          <a:p>
            <a:pPr>
              <a:defRPr/>
            </a:pPr>
            <a:r>
              <a:rPr lang="ru-RU" sz="2800" b="1">
                <a:solidFill>
                  <a:srgbClr val="00B050"/>
                </a:solidFill>
              </a:rPr>
              <a:t>Сколько физической активности в сутки необходимо человеку, чтобы оставаться здоровым?</a:t>
            </a:r>
          </a:p>
        </p:txBody>
      </p:sp>
      <p:pic>
        <p:nvPicPr>
          <p:cNvPr id="5" name="Picture 1"/>
          <p:cNvPicPr>
            <a:picLocks noChangeAspect="1" noChangeArrowheads="1"/>
          </p:cNvPicPr>
          <p:nvPr/>
        </p:nvPicPr>
        <p:blipFill>
          <a:blip r:embed="rId2"/>
          <a:stretch/>
        </p:blipFill>
        <p:spPr bwMode="auto">
          <a:xfrm>
            <a:off x="5150798" y="5157192"/>
            <a:ext cx="3993202" cy="1700808"/>
          </a:xfrm>
          <a:prstGeom prst="rect">
            <a:avLst/>
          </a:prstGeom>
          <a:noFill/>
          <a:ln w="9525">
            <a:noFill/>
            <a:miter lim="800000"/>
            <a:headEnd/>
            <a:tailEnd/>
          </a:ln>
        </p:spPr>
      </p:pic>
      <p:pic>
        <p:nvPicPr>
          <p:cNvPr id="6" name="Picture 5" descr="aero1"/>
          <p:cNvPicPr>
            <a:picLocks noChangeAspect="1" noChangeArrowheads="1"/>
          </p:cNvPicPr>
          <p:nvPr/>
        </p:nvPicPr>
        <p:blipFill>
          <a:blip r:embed="rId3"/>
          <a:stretch/>
        </p:blipFill>
        <p:spPr bwMode="auto">
          <a:xfrm>
            <a:off x="6444208" y="2420888"/>
            <a:ext cx="2345976" cy="1717418"/>
          </a:xfrm>
          <a:prstGeom prst="rect">
            <a:avLst/>
          </a:prstGeom>
          <a:noFill/>
          <a:ln w="9525">
            <a:noFill/>
            <a:miter lim="800000"/>
            <a:headEnd/>
            <a:tailEnd/>
          </a:ln>
        </p:spPr>
      </p:pic>
      <p:sp>
        <p:nvSpPr>
          <p:cNvPr id="7" name="Прямоугольник 9"/>
          <p:cNvSpPr/>
          <p:nvPr/>
        </p:nvSpPr>
        <p:spPr bwMode="auto">
          <a:xfrm>
            <a:off x="0" y="6150114"/>
            <a:ext cx="5328591" cy="707886"/>
          </a:xfrm>
          <a:prstGeom prst="rect">
            <a:avLst/>
          </a:prstGeom>
        </p:spPr>
        <p:txBody>
          <a:bodyPr wrap="square">
            <a:spAutoFit/>
          </a:bodyPr>
          <a:lstStyle/>
          <a:p>
            <a:pPr>
              <a:defRPr/>
            </a:pPr>
            <a:r>
              <a:rPr lang="en-US" sz="800">
                <a:solidFill>
                  <a:prstClr val="black"/>
                </a:solidFill>
              </a:rPr>
              <a:t>http://www.cardioprevent.ru/downloads/c5m3i1917/%D0%9D%D0%B0%D1%86%D0%B8%D0%BE%D0%BD%D0%B0%D0%BB%D1%8C%D0%BD%D1%8B%D0%B5%20%D1%80%D0%B5%D0%BA%D0%BE%D0%BC%D0%B5%D0%BD%D0%B4%D0%B0%D1%86%D0%B8%D0%B8%20_%20%D0%9A%D0%B0%D1%80%D0%B4%D0%B8%D0%BE%D0%B2%D0%B0%D1%81%D0%BA%D1%83%D0%BB%D1%8F%D1%80%D0%BD%D0%B0%D1%8F%20%D0%BF%D1%80%D0%BE%D1%84%D0%B8%D0%BB%D0%B0%D0%BA%D1%82%D0%B8%D0%BA%D0%B0%202017.pdf</a:t>
            </a:r>
            <a:endParaRPr lang="ru-RU" sz="800">
              <a:solidFill>
                <a:prstClr val="black"/>
              </a:solidFill>
            </a:endParaRPr>
          </a:p>
        </p:txBody>
      </p:sp>
      <p:sp>
        <p:nvSpPr>
          <p:cNvPr id="8" name="Прямоугольник 10"/>
          <p:cNvSpPr/>
          <p:nvPr/>
        </p:nvSpPr>
        <p:spPr bwMode="auto">
          <a:xfrm>
            <a:off x="539552" y="2348880"/>
            <a:ext cx="7056784" cy="1815882"/>
          </a:xfrm>
          <a:prstGeom prst="rect">
            <a:avLst/>
          </a:prstGeom>
        </p:spPr>
        <p:txBody>
          <a:bodyPr wrap="square">
            <a:spAutoFit/>
          </a:bodyPr>
          <a:lstStyle/>
          <a:p>
            <a:pPr marL="342900" indent="-342900">
              <a:buFont typeface="+mj-lt"/>
              <a:buAutoNum type="arabicPeriod"/>
              <a:defRPr/>
            </a:pPr>
            <a:r>
              <a:rPr lang="ru-RU" sz="2800" b="1">
                <a:solidFill>
                  <a:prstClr val="black"/>
                </a:solidFill>
              </a:rPr>
              <a:t>30 минут легкой нагрузки</a:t>
            </a:r>
            <a:endParaRPr/>
          </a:p>
          <a:p>
            <a:pPr marL="342900" indent="-342900">
              <a:buFont typeface="+mj-lt"/>
              <a:buAutoNum type="arabicPeriod"/>
              <a:defRPr/>
            </a:pPr>
            <a:r>
              <a:rPr lang="ru-RU" sz="2800" b="1">
                <a:solidFill>
                  <a:srgbClr val="FF0000"/>
                </a:solidFill>
              </a:rPr>
              <a:t>30 минут умеренной нагрузки</a:t>
            </a:r>
          </a:p>
          <a:p>
            <a:pPr marL="342900" indent="-342900">
              <a:buFont typeface="+mj-lt"/>
              <a:buAutoNum type="arabicPeriod"/>
              <a:defRPr/>
            </a:pPr>
            <a:r>
              <a:rPr lang="ru-RU" sz="2800" b="1">
                <a:solidFill>
                  <a:prstClr val="black"/>
                </a:solidFill>
              </a:rPr>
              <a:t>45 минут легкой нагрузки</a:t>
            </a:r>
            <a:endParaRPr/>
          </a:p>
          <a:p>
            <a:pPr marL="342900" indent="-342900">
              <a:buFont typeface="+mj-lt"/>
              <a:buAutoNum type="arabicPeriod"/>
              <a:defRPr/>
            </a:pPr>
            <a:r>
              <a:rPr lang="ru-RU" sz="2800" b="1">
                <a:solidFill>
                  <a:prstClr val="black"/>
                </a:solidFill>
              </a:rPr>
              <a:t>5 минут интенсивной нагрузки</a:t>
            </a:r>
          </a:p>
        </p:txBody>
      </p:sp>
      <p:sp>
        <p:nvSpPr>
          <p:cNvPr id="9" name="Rectangle 13"/>
          <p:cNvSpPr>
            <a:spLocks noChangeArrowheads="1"/>
          </p:cNvSpPr>
          <p:nvPr/>
        </p:nvSpPr>
        <p:spPr bwMode="auto">
          <a:xfrm>
            <a:off x="0" y="5229200"/>
            <a:ext cx="5184576" cy="1080120"/>
          </a:xfrm>
          <a:prstGeom prst="rect">
            <a:avLst/>
          </a:prstGeom>
          <a:noFill/>
          <a:ln w="9525">
            <a:noFill/>
            <a:miter lim="800000"/>
            <a:headEnd/>
            <a:tailEnd/>
          </a:ln>
        </p:spPr>
        <p:txBody>
          <a:bodyPr wrap="none" anchor="ctr"/>
          <a:lstStyle/>
          <a:p>
            <a:pPr>
              <a:defRPr/>
            </a:pPr>
            <a:r>
              <a:rPr lang="ru-RU" sz="1200" b="1">
                <a:solidFill>
                  <a:srgbClr val="4BACC6">
                    <a:lumMod val="75000"/>
                  </a:srgbClr>
                </a:solidFill>
                <a:cs typeface="Arial"/>
              </a:rPr>
              <a:t>Европейские рекомендации по профилактике  сердечно-сосудистых </a:t>
            </a:r>
            <a:endParaRPr/>
          </a:p>
          <a:p>
            <a:pPr>
              <a:defRPr/>
            </a:pPr>
            <a:r>
              <a:rPr lang="ru-RU" sz="1200" b="1">
                <a:solidFill>
                  <a:srgbClr val="4BACC6">
                    <a:lumMod val="75000"/>
                  </a:srgbClr>
                </a:solidFill>
                <a:cs typeface="Arial"/>
              </a:rPr>
              <a:t>заболеваний в клинической  практике</a:t>
            </a:r>
            <a:r>
              <a:rPr lang="en-US" sz="1200" b="1">
                <a:solidFill>
                  <a:srgbClr val="4BACC6">
                    <a:lumMod val="75000"/>
                  </a:srgbClr>
                </a:solidFill>
                <a:cs typeface="Arial"/>
              </a:rPr>
              <a:t> 2016</a:t>
            </a:r>
            <a:endParaRPr lang="ru-RU" sz="1200" b="1">
              <a:solidFill>
                <a:srgbClr val="4BACC6">
                  <a:lumMod val="75000"/>
                </a:srgbClr>
              </a:solidFill>
              <a:cs typeface="Arial"/>
            </a:endParaRPr>
          </a:p>
          <a:p>
            <a:pPr>
              <a:defRPr/>
            </a:pPr>
            <a:r>
              <a:rPr lang="ru-RU" sz="1200" b="1">
                <a:solidFill>
                  <a:srgbClr val="4BACC6">
                    <a:lumMod val="75000"/>
                  </a:srgbClr>
                </a:solidFill>
                <a:cs typeface="Arial"/>
              </a:rPr>
              <a:t>и Национальные рекомендации «Кардиоваскулярная профилактика 2017»</a:t>
            </a:r>
            <a:endParaRPr/>
          </a:p>
          <a:p>
            <a:pPr>
              <a:defRPr/>
            </a:pPr>
            <a:r>
              <a:rPr lang="ru-RU" sz="1200" b="1">
                <a:solidFill>
                  <a:srgbClr val="4BACC6">
                    <a:lumMod val="75000"/>
                  </a:srgbClr>
                </a:solidFill>
                <a:cs typeface="Arial"/>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3"/>
          <p:cNvSpPr>
            <a:spLocks/>
          </p:cNvSpPr>
          <p:nvPr/>
        </p:nvSpPr>
        <p:spPr bwMode="auto">
          <a:xfrm>
            <a:off x="4522802" y="1220848"/>
            <a:ext cx="4104456" cy="4524315"/>
          </a:xfrm>
          <a:prstGeom prst="rect">
            <a:avLst/>
          </a:prstGeom>
          <a:noFill/>
        </p:spPr>
        <p:txBody>
          <a:bodyPr wrap="square" rtlCol="0">
            <a:spAutoFit/>
          </a:bodyPr>
          <a:lstStyle/>
          <a:p>
            <a:pPr>
              <a:defRPr/>
            </a:pPr>
            <a:r>
              <a:rPr lang="ru-RU" sz="2400" b="1">
                <a:solidFill>
                  <a:srgbClr val="C00000"/>
                </a:solidFill>
              </a:rPr>
              <a:t>  </a:t>
            </a:r>
            <a:r>
              <a:rPr lang="ru-RU" sz="2400" b="1">
                <a:solidFill>
                  <a:schemeClr val="accent5">
                    <a:lumMod val="50000"/>
                  </a:schemeClr>
                </a:solidFill>
              </a:rPr>
              <a:t>Нарушение целостности сосуда головного мозга, иными словами, его разрыв.</a:t>
            </a:r>
            <a:endParaRPr/>
          </a:p>
          <a:p>
            <a:pPr marL="342900" indent="-342900">
              <a:buFont typeface="Wingdings"/>
              <a:buChar char="ü"/>
              <a:defRPr/>
            </a:pPr>
            <a:endParaRPr lang="ru-RU" sz="2400"/>
          </a:p>
          <a:p>
            <a:pPr>
              <a:defRPr/>
            </a:pPr>
            <a:r>
              <a:rPr lang="ru-RU" sz="2400" b="1">
                <a:solidFill>
                  <a:srgbClr val="C00000"/>
                </a:solidFill>
              </a:rPr>
              <a:t> </a:t>
            </a:r>
            <a:r>
              <a:rPr lang="ru-RU" sz="2400" b="1">
                <a:solidFill>
                  <a:schemeClr val="accent5">
                    <a:lumMod val="50000"/>
                  </a:schemeClr>
                </a:solidFill>
              </a:rPr>
              <a:t>Кровь вытекает в ткани мозга, окружающие сосуд, пропитывает их и скапливается в прилежащих тканях. Создается повышенное давление на ткани мозга, тем самым нарушается его деятельность</a:t>
            </a:r>
          </a:p>
        </p:txBody>
      </p:sp>
      <p:sp>
        <p:nvSpPr>
          <p:cNvPr id="5" name="Заголовок 1"/>
          <p:cNvSpPr>
            <a:spLocks/>
          </p:cNvSpPr>
          <p:nvPr/>
        </p:nvSpPr>
        <p:spPr bwMode="auto">
          <a:xfrm>
            <a:off x="467544" y="188640"/>
            <a:ext cx="8208912" cy="792087"/>
          </a:xfrm>
          <a:prstGeom prst="rect">
            <a:avLst/>
          </a:prstGeom>
        </p:spPr>
        <p:txBody>
          <a:bodyPr vert="horz" lIns="91440" tIns="45720" rIns="91440" bIns="45720" rtlCol="0" anchor="ctr">
            <a:normAutofit/>
          </a:bodyPr>
          <a:lstStyle>
            <a:lvl1pPr algn="ctr" defTabSz="914400">
              <a:spcBef>
                <a:spcPts val="0"/>
              </a:spcBef>
              <a:buNone/>
              <a:defRPr sz="4400">
                <a:solidFill>
                  <a:schemeClr val="tx1"/>
                </a:solidFill>
                <a:latin typeface="+mj-lt"/>
                <a:ea typeface="+mj-ea"/>
                <a:cs typeface="+mj-cs"/>
              </a:defRPr>
            </a:lvl1pPr>
          </a:lstStyle>
          <a:p>
            <a:pPr>
              <a:defRPr/>
            </a:pPr>
            <a:r>
              <a:rPr lang="ru-RU" sz="2800" b="1">
                <a:solidFill>
                  <a:srgbClr val="C00000"/>
                </a:solidFill>
              </a:rPr>
              <a:t>Геморрагический инсульт</a:t>
            </a:r>
          </a:p>
        </p:txBody>
      </p:sp>
      <p:sp>
        <p:nvSpPr>
          <p:cNvPr id="6" name="Прямоугольник 6"/>
          <p:cNvSpPr/>
          <p:nvPr/>
        </p:nvSpPr>
        <p:spPr bwMode="auto">
          <a:xfrm>
            <a:off x="596320" y="980728"/>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
        <p:nvSpPr>
          <p:cNvPr id="7" name="object 15"/>
          <p:cNvSpPr/>
          <p:nvPr/>
        </p:nvSpPr>
        <p:spPr bwMode="auto">
          <a:xfrm>
            <a:off x="17130" y="2149321"/>
            <a:ext cx="4032448" cy="2667368"/>
          </a:xfrm>
          <a:prstGeom prst="rect">
            <a:avLst/>
          </a:prstGeom>
          <a:blipFill>
            <a:blip r:embed="rId2"/>
            <a:stretch/>
          </a:blipFill>
        </p:spPr>
        <p:txBody>
          <a:bodyPr wrap="square" lIns="0" tIns="0" rIns="0" bIns="0" rtlCol="0"/>
          <a:lstStyle/>
          <a:p>
            <a:pPr>
              <a:defRPr/>
            </a:pP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p:cNvPicPr>
            <a:picLocks noChangeAspect="1" noChangeArrowheads="1"/>
          </p:cNvPicPr>
          <p:nvPr/>
        </p:nvPicPr>
        <p:blipFill>
          <a:blip r:embed="rId2"/>
          <a:stretch/>
        </p:blipFill>
        <p:spPr bwMode="auto">
          <a:xfrm>
            <a:off x="6012159" y="4422711"/>
            <a:ext cx="3098733" cy="2360290"/>
          </a:xfrm>
          <a:prstGeom prst="rect">
            <a:avLst/>
          </a:prstGeom>
          <a:noFill/>
          <a:ln>
            <a:noFill/>
          </a:ln>
        </p:spPr>
      </p:pic>
      <p:sp>
        <p:nvSpPr>
          <p:cNvPr id="5" name="Прямоугольник 1"/>
          <p:cNvSpPr/>
          <p:nvPr/>
        </p:nvSpPr>
        <p:spPr bwMode="auto">
          <a:xfrm>
            <a:off x="596320" y="1196752"/>
            <a:ext cx="8008128" cy="4339650"/>
          </a:xfrm>
          <a:prstGeom prst="rect">
            <a:avLst/>
          </a:prstGeom>
        </p:spPr>
        <p:txBody>
          <a:bodyPr wrap="square">
            <a:spAutoFit/>
          </a:bodyPr>
          <a:lstStyle/>
          <a:p>
            <a:pPr algn="just">
              <a:defRPr/>
            </a:pPr>
            <a:r>
              <a:rPr lang="ru-RU" sz="2400"/>
              <a:t> </a:t>
            </a:r>
            <a:r>
              <a:rPr lang="ru-RU" sz="2400">
                <a:solidFill>
                  <a:srgbClr val="C00000"/>
                </a:solidFill>
              </a:rPr>
              <a:t> </a:t>
            </a:r>
            <a:r>
              <a:rPr lang="ru-RU" sz="2400"/>
              <a:t>Сахарный диабет является независимым фактором риска развития мозгового инсульта </a:t>
            </a:r>
            <a:endParaRPr/>
          </a:p>
          <a:p>
            <a:pPr marL="342900" indent="-342900" algn="just">
              <a:buFont typeface="Wingdings"/>
              <a:buChar char="ü"/>
              <a:defRPr/>
            </a:pPr>
            <a:endParaRPr lang="ru-RU" sz="2400"/>
          </a:p>
          <a:p>
            <a:pPr algn="just">
              <a:defRPr/>
            </a:pPr>
            <a:r>
              <a:rPr lang="ru-RU" sz="2400">
                <a:solidFill>
                  <a:srgbClr val="C00000"/>
                </a:solidFill>
              </a:rPr>
              <a:t> </a:t>
            </a:r>
            <a:r>
              <a:rPr lang="ru-RU" sz="2400"/>
              <a:t>У многих людей с сахарным диабетом также отмечается повышенное артериальное давление, высокий уровень холестерина в крови и избыточный вес. Это еще больше увеличивает риск развития инсульта</a:t>
            </a:r>
            <a:endParaRPr/>
          </a:p>
          <a:p>
            <a:pPr marL="342900" indent="-342900" algn="just">
              <a:defRPr/>
            </a:pPr>
            <a:r>
              <a:rPr lang="ru-RU" sz="2400"/>
              <a:t> </a:t>
            </a:r>
            <a:endParaRPr/>
          </a:p>
          <a:p>
            <a:pPr algn="just">
              <a:defRPr/>
            </a:pPr>
            <a:r>
              <a:rPr lang="ru-RU" sz="2400">
                <a:solidFill>
                  <a:srgbClr val="C00000"/>
                </a:solidFill>
              </a:rPr>
              <a:t> </a:t>
            </a:r>
            <a:r>
              <a:rPr lang="ru-RU" sz="2400"/>
              <a:t>В настоящее время сахарный диабет</a:t>
            </a:r>
            <a:endParaRPr/>
          </a:p>
          <a:p>
            <a:pPr algn="just">
              <a:defRPr/>
            </a:pPr>
            <a:r>
              <a:rPr lang="ru-RU" sz="2400"/>
              <a:t>хорошо поддается лечению и контролю</a:t>
            </a:r>
            <a:endParaRPr/>
          </a:p>
          <a:p>
            <a:pPr algn="just">
              <a:buFont typeface="Wingdings"/>
              <a:buChar char="ü"/>
              <a:defRPr/>
            </a:pPr>
            <a:endParaRPr lang="ru-RU" b="1"/>
          </a:p>
          <a:p>
            <a:pPr>
              <a:defRPr/>
            </a:pPr>
            <a:r>
              <a:rPr lang="ru-RU" b="1"/>
              <a:t> </a:t>
            </a:r>
            <a:endParaRPr lang="ru-RU"/>
          </a:p>
        </p:txBody>
      </p:sp>
      <p:sp>
        <p:nvSpPr>
          <p:cNvPr id="6" name="Прямоугольник 4"/>
          <p:cNvSpPr/>
          <p:nvPr/>
        </p:nvSpPr>
        <p:spPr bwMode="auto">
          <a:xfrm>
            <a:off x="323528" y="260648"/>
            <a:ext cx="8538566" cy="523220"/>
          </a:xfrm>
          <a:prstGeom prst="rect">
            <a:avLst/>
          </a:prstGeom>
        </p:spPr>
        <p:txBody>
          <a:bodyPr wrap="square">
            <a:spAutoFit/>
          </a:bodyPr>
          <a:lstStyle/>
          <a:p>
            <a:pPr algn="ctr">
              <a:defRPr/>
            </a:pPr>
            <a:r>
              <a:rPr lang="ru-RU" sz="2800" b="1">
                <a:solidFill>
                  <a:srgbClr val="4BACC6">
                    <a:lumMod val="50000"/>
                  </a:srgbClr>
                </a:solidFill>
              </a:rPr>
              <a:t>Факторы риска инсульта: сахарный диабет</a:t>
            </a:r>
            <a:endParaRPr lang="ru-RU" sz="2800" b="1">
              <a:solidFill>
                <a:srgbClr val="C00000"/>
              </a:solidFill>
            </a:endParaRPr>
          </a:p>
        </p:txBody>
      </p:sp>
      <p:sp>
        <p:nvSpPr>
          <p:cNvPr id="7" name="Прямоугольник 6"/>
          <p:cNvSpPr/>
          <p:nvPr/>
        </p:nvSpPr>
        <p:spPr bwMode="auto">
          <a:xfrm>
            <a:off x="596320" y="980728"/>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3"/>
          <p:cNvSpPr>
            <a:spLocks noGrp="1"/>
          </p:cNvSpPr>
          <p:nvPr>
            <p:ph type="title"/>
          </p:nvPr>
        </p:nvSpPr>
        <p:spPr bwMode="auto">
          <a:xfrm>
            <a:off x="-1" y="0"/>
            <a:ext cx="9144001" cy="1268760"/>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a:normAutofit/>
          </a:bodyPr>
          <a:lstStyle/>
          <a:p>
            <a:pPr>
              <a:defRPr/>
            </a:pPr>
            <a:r>
              <a:rPr lang="ru-RU" sz="2800" b="1">
                <a:solidFill>
                  <a:schemeClr val="bg1"/>
                </a:solidFill>
              </a:rPr>
              <a:t>К  какому уровню артериального давления нужно стремиться больным с сахарным диабетом?</a:t>
            </a:r>
          </a:p>
        </p:txBody>
      </p:sp>
      <p:sp>
        <p:nvSpPr>
          <p:cNvPr id="5" name="Содержимое 4"/>
          <p:cNvSpPr>
            <a:spLocks noGrp="1"/>
          </p:cNvSpPr>
          <p:nvPr>
            <p:ph idx="1"/>
          </p:nvPr>
        </p:nvSpPr>
        <p:spPr bwMode="auto">
          <a:xfrm>
            <a:off x="323528" y="1916833"/>
            <a:ext cx="8496944" cy="2952328"/>
          </a:xfrm>
        </p:spPr>
        <p:txBody>
          <a:bodyPr/>
          <a:lstStyle/>
          <a:p>
            <a:pPr marL="0" indent="0">
              <a:buNone/>
              <a:defRPr/>
            </a:pPr>
            <a:r>
              <a:rPr lang="ru-RU">
                <a:solidFill>
                  <a:srgbClr val="C00000"/>
                </a:solidFill>
              </a:rPr>
              <a:t>1</a:t>
            </a:r>
            <a:r>
              <a:rPr lang="ru-RU"/>
              <a:t>. ≤ 140/90 мм рт. ст.</a:t>
            </a:r>
            <a:endParaRPr/>
          </a:p>
          <a:p>
            <a:pPr marL="0" indent="0">
              <a:buNone/>
              <a:defRPr/>
            </a:pPr>
            <a:r>
              <a:rPr lang="ru-RU">
                <a:solidFill>
                  <a:srgbClr val="C00000"/>
                </a:solidFill>
              </a:rPr>
              <a:t>2</a:t>
            </a:r>
            <a:r>
              <a:rPr lang="ru-RU"/>
              <a:t>. ≤ 140/85 мм рт. ст.</a:t>
            </a:r>
            <a:endParaRPr/>
          </a:p>
          <a:p>
            <a:pPr marL="0" indent="0">
              <a:buNone/>
              <a:defRPr/>
            </a:pPr>
            <a:r>
              <a:rPr lang="ru-RU">
                <a:solidFill>
                  <a:srgbClr val="C00000"/>
                </a:solidFill>
              </a:rPr>
              <a:t>3</a:t>
            </a:r>
            <a:r>
              <a:rPr lang="ru-RU"/>
              <a:t>. ≤ 120/80 мм рт. ст.</a:t>
            </a:r>
            <a:endParaRPr/>
          </a:p>
          <a:p>
            <a:pPr marL="0" indent="0">
              <a:buNone/>
              <a:defRPr/>
            </a:pPr>
            <a:r>
              <a:rPr lang="ru-RU">
                <a:solidFill>
                  <a:srgbClr val="C00000"/>
                </a:solidFill>
              </a:rPr>
              <a:t>4</a:t>
            </a:r>
            <a:r>
              <a:rPr lang="ru-RU"/>
              <a:t>. Ориентироваться по самочувствию человека</a:t>
            </a:r>
          </a:p>
        </p:txBody>
      </p:sp>
      <p:pic>
        <p:nvPicPr>
          <p:cNvPr id="6" name="Picture 2" descr="C:\Documents and Settings\Admin\Рабочий стол\картинки\для школы картинки\давление.jpg"/>
          <p:cNvPicPr>
            <a:picLocks noChangeAspect="1" noChangeArrowheads="1"/>
          </p:cNvPicPr>
          <p:nvPr/>
        </p:nvPicPr>
        <p:blipFill>
          <a:blip r:embed="rId2"/>
          <a:stretch/>
        </p:blipFill>
        <p:spPr bwMode="auto">
          <a:xfrm>
            <a:off x="6156176" y="4869159"/>
            <a:ext cx="2987825" cy="198884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3"/>
          <p:cNvSpPr>
            <a:spLocks noGrp="1"/>
          </p:cNvSpPr>
          <p:nvPr>
            <p:ph type="title"/>
          </p:nvPr>
        </p:nvSpPr>
        <p:spPr bwMode="auto">
          <a:xfrm>
            <a:off x="-1" y="0"/>
            <a:ext cx="9144001" cy="1268760"/>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a:normAutofit/>
          </a:bodyPr>
          <a:lstStyle/>
          <a:p>
            <a:pPr>
              <a:defRPr/>
            </a:pPr>
            <a:r>
              <a:rPr lang="ru-RU" sz="2800" b="1">
                <a:solidFill>
                  <a:schemeClr val="bg1"/>
                </a:solidFill>
              </a:rPr>
              <a:t>К  какому уровню артериального давления нужно стремиться больным с сахарным диабетом?</a:t>
            </a:r>
          </a:p>
        </p:txBody>
      </p:sp>
      <p:sp>
        <p:nvSpPr>
          <p:cNvPr id="5" name="Содержимое 4"/>
          <p:cNvSpPr>
            <a:spLocks noGrp="1"/>
          </p:cNvSpPr>
          <p:nvPr>
            <p:ph idx="1"/>
          </p:nvPr>
        </p:nvSpPr>
        <p:spPr bwMode="auto">
          <a:xfrm>
            <a:off x="323528" y="1916833"/>
            <a:ext cx="8496944" cy="2952328"/>
          </a:xfrm>
        </p:spPr>
        <p:txBody>
          <a:bodyPr/>
          <a:lstStyle/>
          <a:p>
            <a:pPr marL="0" indent="0">
              <a:buNone/>
              <a:defRPr/>
            </a:pPr>
            <a:r>
              <a:rPr lang="ru-RU">
                <a:solidFill>
                  <a:srgbClr val="C00000"/>
                </a:solidFill>
              </a:rPr>
              <a:t>1</a:t>
            </a:r>
            <a:r>
              <a:rPr lang="ru-RU"/>
              <a:t>. ≤ 140/90 мм рт. ст.</a:t>
            </a:r>
            <a:endParaRPr/>
          </a:p>
          <a:p>
            <a:pPr marL="0" indent="0">
              <a:buNone/>
              <a:defRPr/>
            </a:pPr>
            <a:r>
              <a:rPr lang="ru-RU">
                <a:solidFill>
                  <a:srgbClr val="C00000"/>
                </a:solidFill>
              </a:rPr>
              <a:t>2</a:t>
            </a:r>
            <a:r>
              <a:rPr lang="ru-RU"/>
              <a:t>. </a:t>
            </a:r>
            <a:r>
              <a:rPr lang="ru-RU" b="1">
                <a:solidFill>
                  <a:srgbClr val="C00000"/>
                </a:solidFill>
              </a:rPr>
              <a:t>≤ 140/85 мм рт. ст.</a:t>
            </a:r>
            <a:endParaRPr/>
          </a:p>
          <a:p>
            <a:pPr marL="0" indent="0">
              <a:buNone/>
              <a:defRPr/>
            </a:pPr>
            <a:r>
              <a:rPr lang="ru-RU">
                <a:solidFill>
                  <a:srgbClr val="C00000"/>
                </a:solidFill>
              </a:rPr>
              <a:t>3</a:t>
            </a:r>
            <a:r>
              <a:rPr lang="ru-RU"/>
              <a:t>. ≤ 120/80 мм рт. ст.</a:t>
            </a:r>
            <a:endParaRPr/>
          </a:p>
          <a:p>
            <a:pPr marL="0" indent="0">
              <a:buNone/>
              <a:defRPr/>
            </a:pPr>
            <a:r>
              <a:rPr lang="ru-RU">
                <a:solidFill>
                  <a:srgbClr val="C00000"/>
                </a:solidFill>
              </a:rPr>
              <a:t>4</a:t>
            </a:r>
            <a:r>
              <a:rPr lang="ru-RU"/>
              <a:t>. Ориентироваться по самочувствию человека</a:t>
            </a:r>
          </a:p>
        </p:txBody>
      </p:sp>
      <p:pic>
        <p:nvPicPr>
          <p:cNvPr id="6" name="Picture 2" descr="C:\Documents and Settings\Admin\Рабочий стол\картинки\для школы картинки\давление.jpg"/>
          <p:cNvPicPr>
            <a:picLocks noChangeAspect="1" noChangeArrowheads="1"/>
          </p:cNvPicPr>
          <p:nvPr/>
        </p:nvPicPr>
        <p:blipFill>
          <a:blip r:embed="rId2"/>
          <a:stretch/>
        </p:blipFill>
        <p:spPr bwMode="auto">
          <a:xfrm>
            <a:off x="6156176" y="4869159"/>
            <a:ext cx="2987825" cy="198884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Box 7"/>
          <p:cNvSpPr>
            <a:spLocks/>
          </p:cNvSpPr>
          <p:nvPr/>
        </p:nvSpPr>
        <p:spPr bwMode="auto">
          <a:xfrm>
            <a:off x="179512" y="188913"/>
            <a:ext cx="8568952" cy="461665"/>
          </a:xfrm>
          <a:prstGeom prst="rect">
            <a:avLst/>
          </a:prstGeom>
          <a:noFill/>
          <a:ln w="12700">
            <a:noFill/>
            <a:miter lim="800000"/>
            <a:headEnd type="none" w="sm" len="sm"/>
            <a:tailEnd type="none" w="sm" len="sm"/>
          </a:ln>
        </p:spPr>
        <p:txBody>
          <a:bodyPr wrap="square">
            <a:spAutoFit/>
          </a:bodyPr>
          <a:lstStyle/>
          <a:p>
            <a:pPr>
              <a:defRPr/>
            </a:pPr>
            <a:r>
              <a:rPr lang="ru-RU" sz="2400" b="1">
                <a:solidFill>
                  <a:srgbClr val="C00000"/>
                </a:solidFill>
                <a:cs typeface="Arial"/>
              </a:rPr>
              <a:t>  Холестерин</a:t>
            </a:r>
            <a:endParaRPr lang="en-US" sz="2400" b="1">
              <a:solidFill>
                <a:srgbClr val="C00000"/>
              </a:solidFill>
              <a:latin typeface="Times New Roman"/>
            </a:endParaRPr>
          </a:p>
        </p:txBody>
      </p:sp>
      <p:sp>
        <p:nvSpPr>
          <p:cNvPr id="5" name="Rectangle 5"/>
          <p:cNvSpPr>
            <a:spLocks noChangeArrowheads="1"/>
          </p:cNvSpPr>
          <p:nvPr/>
        </p:nvSpPr>
        <p:spPr bwMode="auto">
          <a:xfrm>
            <a:off x="2124075" y="6354763"/>
            <a:ext cx="5616575" cy="242887"/>
          </a:xfrm>
          <a:prstGeom prst="rect">
            <a:avLst/>
          </a:prstGeom>
          <a:noFill/>
          <a:ln w="9525">
            <a:noFill/>
            <a:miter lim="800000"/>
            <a:headEnd/>
            <a:tailEnd/>
          </a:ln>
        </p:spPr>
        <p:txBody>
          <a:bodyPr wrap="none" anchor="ctr"/>
          <a:lstStyle/>
          <a:p>
            <a:pPr algn="ctr">
              <a:defRPr/>
            </a:pPr>
            <a:r>
              <a:rPr lang="ru-RU" sz="1400" b="1" i="1">
                <a:solidFill>
                  <a:prstClr val="white"/>
                </a:solidFill>
                <a:cs typeface="Arial"/>
              </a:rPr>
              <a:t>Федеральный центр здоровья. Школа коррекции избыточной  массы тела и ожирения , Москва 2014</a:t>
            </a:r>
          </a:p>
        </p:txBody>
      </p:sp>
      <p:sp>
        <p:nvSpPr>
          <p:cNvPr id="6" name="Прямоугольник 15"/>
          <p:cNvSpPr/>
          <p:nvPr/>
        </p:nvSpPr>
        <p:spPr bwMode="auto">
          <a:xfrm>
            <a:off x="323528" y="620688"/>
            <a:ext cx="8820472" cy="923330"/>
          </a:xfrm>
          <a:prstGeom prst="rect">
            <a:avLst/>
          </a:prstGeom>
        </p:spPr>
        <p:txBody>
          <a:bodyPr wrap="square">
            <a:spAutoFit/>
          </a:bodyPr>
          <a:lstStyle/>
          <a:p>
            <a:pPr>
              <a:defRPr/>
            </a:pPr>
            <a:r>
              <a:rPr lang="ru-RU">
                <a:solidFill>
                  <a:prstClr val="black"/>
                </a:solidFill>
              </a:rPr>
              <a:t>Это жироподобное вещество, которое выполняет в организме функцию своего рода строительного материала. Холестерин содержится в мембранах всех клеток нашего организма, из него синтезируются желчные кислоты и многие гормоны. </a:t>
            </a:r>
          </a:p>
        </p:txBody>
      </p:sp>
      <p:sp>
        <p:nvSpPr>
          <p:cNvPr id="7" name="Text Box 7"/>
          <p:cNvSpPr>
            <a:spLocks/>
          </p:cNvSpPr>
          <p:nvPr/>
        </p:nvSpPr>
        <p:spPr bwMode="auto">
          <a:xfrm>
            <a:off x="251520" y="1527175"/>
            <a:ext cx="3456384" cy="461665"/>
          </a:xfrm>
          <a:prstGeom prst="rect">
            <a:avLst/>
          </a:prstGeom>
          <a:noFill/>
          <a:ln w="12700">
            <a:noFill/>
            <a:miter lim="800000"/>
            <a:headEnd type="none" w="sm" len="sm"/>
            <a:tailEnd type="none" w="sm" len="sm"/>
          </a:ln>
        </p:spPr>
        <p:txBody>
          <a:bodyPr wrap="square">
            <a:spAutoFit/>
          </a:bodyPr>
          <a:lstStyle/>
          <a:p>
            <a:pPr>
              <a:defRPr/>
            </a:pPr>
            <a:r>
              <a:rPr lang="ru-RU" sz="2400" b="1">
                <a:solidFill>
                  <a:srgbClr val="C00000"/>
                </a:solidFill>
                <a:cs typeface="Arial"/>
              </a:rPr>
              <a:t>Откуда он берется?</a:t>
            </a:r>
            <a:endParaRPr lang="en-US" sz="2400" b="1">
              <a:solidFill>
                <a:srgbClr val="C00000"/>
              </a:solidFill>
              <a:latin typeface="Times New Roman"/>
            </a:endParaRPr>
          </a:p>
        </p:txBody>
      </p:sp>
      <p:sp>
        <p:nvSpPr>
          <p:cNvPr id="8" name="Прямоугольник 17"/>
          <p:cNvSpPr/>
          <p:nvPr/>
        </p:nvSpPr>
        <p:spPr bwMode="auto">
          <a:xfrm>
            <a:off x="323528" y="2023680"/>
            <a:ext cx="4320480" cy="923330"/>
          </a:xfrm>
          <a:prstGeom prst="rect">
            <a:avLst/>
          </a:prstGeom>
        </p:spPr>
        <p:txBody>
          <a:bodyPr wrap="square">
            <a:spAutoFit/>
          </a:bodyPr>
          <a:lstStyle/>
          <a:p>
            <a:pPr>
              <a:defRPr/>
            </a:pPr>
            <a:r>
              <a:rPr lang="ru-RU">
                <a:solidFill>
                  <a:prstClr val="black"/>
                </a:solidFill>
              </a:rPr>
              <a:t>Холестерин синтезируется в печени. Некоторое количество холестерина  мы получаем с пищей. </a:t>
            </a:r>
          </a:p>
        </p:txBody>
      </p:sp>
      <p:pic>
        <p:nvPicPr>
          <p:cNvPr id="9" name="Picture 4"/>
          <p:cNvPicPr>
            <a:picLocks noChangeAspect="1" noChangeArrowheads="1"/>
          </p:cNvPicPr>
          <p:nvPr/>
        </p:nvPicPr>
        <p:blipFill>
          <a:blip r:embed="rId2"/>
          <a:stretch/>
        </p:blipFill>
        <p:spPr bwMode="auto">
          <a:xfrm>
            <a:off x="4254555" y="1509514"/>
            <a:ext cx="4709933" cy="2207518"/>
          </a:xfrm>
          <a:prstGeom prst="rect">
            <a:avLst/>
          </a:prstGeom>
          <a:noFill/>
          <a:ln w="9525">
            <a:noFill/>
            <a:miter lim="800000"/>
            <a:headEnd/>
            <a:tailEnd/>
          </a:ln>
        </p:spPr>
      </p:pic>
      <p:sp>
        <p:nvSpPr>
          <p:cNvPr id="10" name="TextBox 21"/>
          <p:cNvSpPr>
            <a:spLocks/>
          </p:cNvSpPr>
          <p:nvPr/>
        </p:nvSpPr>
        <p:spPr bwMode="auto">
          <a:xfrm>
            <a:off x="2124075" y="3918600"/>
            <a:ext cx="6840760" cy="2585323"/>
          </a:xfrm>
          <a:prstGeom prst="rect">
            <a:avLst/>
          </a:prstGeom>
          <a:noFill/>
        </p:spPr>
        <p:txBody>
          <a:bodyPr wrap="square" rtlCol="0">
            <a:spAutoFit/>
          </a:bodyPr>
          <a:lstStyle/>
          <a:p>
            <a:pPr>
              <a:defRPr/>
            </a:pPr>
            <a:r>
              <a:rPr lang="ru-RU">
                <a:solidFill>
                  <a:prstClr val="black"/>
                </a:solidFill>
              </a:rPr>
              <a:t>Холестерин в </a:t>
            </a:r>
            <a:r>
              <a:rPr lang="ru-RU" b="1">
                <a:solidFill>
                  <a:srgbClr val="C00000"/>
                </a:solidFill>
              </a:rPr>
              <a:t>липопротеинах низкой плотности (ЛНП)  </a:t>
            </a:r>
            <a:r>
              <a:rPr lang="ru-RU">
                <a:solidFill>
                  <a:prstClr val="black"/>
                </a:solidFill>
              </a:rPr>
              <a:t>называют «плохим холестерином»,  поскольку его избыточное количество  может откладываться внутри артериальной стенки, образуя атеросклеротические бляшки, что может привести к инфаркту миокарда и инсульту.</a:t>
            </a:r>
            <a:br>
              <a:rPr lang="ru-RU">
                <a:solidFill>
                  <a:prstClr val="black"/>
                </a:solidFill>
              </a:rPr>
            </a:br>
            <a:r>
              <a:rPr lang="ru-RU">
                <a:solidFill>
                  <a:prstClr val="black"/>
                </a:solidFill>
              </a:rPr>
              <a:t>Холестерин в </a:t>
            </a:r>
            <a:r>
              <a:rPr lang="ru-RU" b="1">
                <a:solidFill>
                  <a:srgbClr val="00B050"/>
                </a:solidFill>
              </a:rPr>
              <a:t>липопротеинах высокой плотности (ЛВП)</a:t>
            </a:r>
            <a:r>
              <a:rPr lang="ru-RU">
                <a:solidFill>
                  <a:srgbClr val="00B050"/>
                </a:solidFill>
              </a:rPr>
              <a:t> </a:t>
            </a:r>
            <a:r>
              <a:rPr lang="ru-RU">
                <a:solidFill>
                  <a:prstClr val="black"/>
                </a:solidFill>
              </a:rPr>
              <a:t>называют «хорошим» холестерином,  поскольку эти липопротеины уносят холестерин из артерий и, таким образом, участвуют в защите от инфаркта и инсульта. </a:t>
            </a:r>
          </a:p>
        </p:txBody>
      </p:sp>
      <p:pic>
        <p:nvPicPr>
          <p:cNvPr id="11" name="Picture 8"/>
          <p:cNvPicPr>
            <a:picLocks noChangeAspect="1" noChangeArrowheads="1"/>
          </p:cNvPicPr>
          <p:nvPr/>
        </p:nvPicPr>
        <p:blipFill>
          <a:blip r:embed="rId3"/>
          <a:stretch/>
        </p:blipFill>
        <p:spPr bwMode="auto">
          <a:xfrm>
            <a:off x="101800" y="4028197"/>
            <a:ext cx="2039804" cy="1700808"/>
          </a:xfrm>
          <a:prstGeom prst="rect">
            <a:avLst/>
          </a:prstGeom>
          <a:noFill/>
        </p:spPr>
      </p:pic>
      <p:sp>
        <p:nvSpPr>
          <p:cNvPr id="12" name="Прямоугольник 24"/>
          <p:cNvSpPr/>
          <p:nvPr/>
        </p:nvSpPr>
        <p:spPr bwMode="auto">
          <a:xfrm>
            <a:off x="395536" y="3549268"/>
            <a:ext cx="8496944" cy="369332"/>
          </a:xfrm>
          <a:prstGeom prst="rect">
            <a:avLst/>
          </a:prstGeom>
        </p:spPr>
        <p:txBody>
          <a:bodyPr wrap="square">
            <a:spAutoFit/>
          </a:bodyPr>
          <a:lstStyle/>
          <a:p>
            <a:pPr>
              <a:defRPr/>
            </a:pPr>
            <a:r>
              <a:rPr lang="ru-RU" b="1">
                <a:solidFill>
                  <a:srgbClr val="C00000"/>
                </a:solidFill>
              </a:rPr>
              <a:t>Холестерин </a:t>
            </a:r>
            <a:r>
              <a:rPr lang="ru-RU">
                <a:solidFill>
                  <a:prstClr val="black"/>
                </a:solidFill>
              </a:rPr>
              <a:t>переносится с кровью в виде комплексов с белками – </a:t>
            </a:r>
            <a:r>
              <a:rPr lang="ru-RU" b="1">
                <a:solidFill>
                  <a:srgbClr val="C00000"/>
                </a:solidFill>
              </a:rPr>
              <a:t>липопротеинов </a:t>
            </a:r>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a:spLocks noChangeArrowheads="1"/>
          </p:cNvSpPr>
          <p:nvPr/>
        </p:nvSpPr>
        <p:spPr bwMode="auto">
          <a:xfrm>
            <a:off x="0" y="6165850"/>
            <a:ext cx="9144000" cy="692150"/>
          </a:xfrm>
          <a:prstGeom prst="rect">
            <a:avLst/>
          </a:prstGeom>
          <a:solidFill>
            <a:srgbClr val="009900"/>
          </a:solidFill>
          <a:ln w="9525">
            <a:solidFill>
              <a:schemeClr val="tx1"/>
            </a:solidFill>
            <a:miter lim="800000"/>
            <a:headEnd/>
            <a:tailEnd/>
          </a:ln>
        </p:spPr>
        <p:txBody>
          <a:bodyPr wrap="none" anchor="ctr"/>
          <a:lstStyle/>
          <a:p>
            <a:pPr>
              <a:defRPr/>
            </a:pPr>
            <a:endParaRPr lang="ru-RU">
              <a:solidFill>
                <a:prstClr val="black"/>
              </a:solidFill>
            </a:endParaRPr>
          </a:p>
        </p:txBody>
      </p:sp>
      <p:sp>
        <p:nvSpPr>
          <p:cNvPr id="5" name="AutoShape 12"/>
          <p:cNvSpPr>
            <a:spLocks noChangeArrowheads="1"/>
          </p:cNvSpPr>
          <p:nvPr/>
        </p:nvSpPr>
        <p:spPr bwMode="auto">
          <a:xfrm>
            <a:off x="323528" y="188640"/>
            <a:ext cx="8568952" cy="1516521"/>
          </a:xfrm>
          <a:prstGeom prst="foldedCorner">
            <a:avLst>
              <a:gd name="adj" fmla="val 12500"/>
            </a:avLst>
          </a:prstGeom>
          <a:noFill/>
          <a:ln w="9525">
            <a:noFill/>
            <a:round/>
            <a:headEnd/>
            <a:tailEnd/>
          </a:ln>
        </p:spPr>
        <p:txBody>
          <a:bodyPr wrap="none" anchor="ctr"/>
          <a:lstStyle/>
          <a:p>
            <a:pPr>
              <a:defRPr/>
            </a:pPr>
            <a:endParaRPr lang="ru-RU">
              <a:solidFill>
                <a:prstClr val="black"/>
              </a:solidFill>
            </a:endParaRPr>
          </a:p>
        </p:txBody>
      </p:sp>
      <p:sp>
        <p:nvSpPr>
          <p:cNvPr id="6" name="Rectangle 7"/>
          <p:cNvSpPr>
            <a:spLocks noChangeArrowheads="1"/>
          </p:cNvSpPr>
          <p:nvPr/>
        </p:nvSpPr>
        <p:spPr bwMode="auto">
          <a:xfrm>
            <a:off x="284207" y="228423"/>
            <a:ext cx="8610768" cy="1200329"/>
          </a:xfrm>
          <a:prstGeom prst="rect">
            <a:avLst/>
          </a:prstGeom>
          <a:noFill/>
          <a:ln w="9525">
            <a:noFill/>
            <a:miter lim="800000"/>
            <a:headEnd/>
            <a:tailEnd/>
          </a:ln>
        </p:spPr>
        <p:txBody>
          <a:bodyPr wrap="square" lIns="449121" anchor="ctr">
            <a:spAutoFit/>
          </a:bodyPr>
          <a:lstStyle/>
          <a:p>
            <a:pPr>
              <a:defRPr/>
            </a:pPr>
            <a:endParaRPr lang="ru-RU" b="1">
              <a:solidFill>
                <a:prstClr val="black"/>
              </a:solidFill>
            </a:endParaRPr>
          </a:p>
          <a:p>
            <a:pPr>
              <a:defRPr/>
            </a:pPr>
            <a:r>
              <a:rPr lang="ru-RU">
                <a:solidFill>
                  <a:prstClr val="black"/>
                </a:solidFill>
              </a:rPr>
              <a:t>В настоящее время уровень </a:t>
            </a:r>
            <a:r>
              <a:rPr lang="ru-RU" b="1">
                <a:solidFill>
                  <a:prstClr val="black"/>
                </a:solidFill>
              </a:rPr>
              <a:t>общего холестерина</a:t>
            </a:r>
            <a:r>
              <a:rPr lang="ru-RU">
                <a:solidFill>
                  <a:prstClr val="black"/>
                </a:solidFill>
              </a:rPr>
              <a:t> в основном используется для оценки суммарного сердечно-сосудистого риска , на основании которого выбираются целевые уровни холестерина </a:t>
            </a:r>
            <a:r>
              <a:rPr lang="ru-RU" b="1">
                <a:solidFill>
                  <a:prstClr val="black"/>
                </a:solidFill>
              </a:rPr>
              <a:t>липопротеинов низкой плотности</a:t>
            </a:r>
            <a:r>
              <a:rPr lang="ru-RU">
                <a:solidFill>
                  <a:prstClr val="black"/>
                </a:solidFill>
              </a:rPr>
              <a:t> </a:t>
            </a:r>
          </a:p>
        </p:txBody>
      </p:sp>
      <p:sp>
        <p:nvSpPr>
          <p:cNvPr id="7" name="Rectangle 13"/>
          <p:cNvSpPr>
            <a:spLocks noChangeArrowheads="1"/>
          </p:cNvSpPr>
          <p:nvPr/>
        </p:nvSpPr>
        <p:spPr bwMode="auto">
          <a:xfrm>
            <a:off x="0" y="6237312"/>
            <a:ext cx="8569325" cy="433387"/>
          </a:xfrm>
          <a:prstGeom prst="rect">
            <a:avLst/>
          </a:prstGeom>
          <a:noFill/>
          <a:ln w="9525">
            <a:noFill/>
            <a:miter lim="800000"/>
            <a:headEnd/>
            <a:tailEnd/>
          </a:ln>
        </p:spPr>
        <p:txBody>
          <a:bodyPr wrap="none" anchor="ctr"/>
          <a:lstStyle/>
          <a:p>
            <a:pPr algn="ctr">
              <a:defRPr/>
            </a:pPr>
            <a:r>
              <a:rPr lang="en-US" sz="1200" i="1">
                <a:solidFill>
                  <a:prstClr val="white"/>
                </a:solidFill>
                <a:cs typeface="Arial"/>
              </a:rPr>
              <a:t>Catapano AL et al. 2016 ESC/EAS Guidelines for the Management of Dyslipidaemias. Eur Heart J. 2016 Oct 14;37(39):2999-3058</a:t>
            </a:r>
            <a:endParaRPr lang="ru-RU" sz="1200" i="1">
              <a:solidFill>
                <a:prstClr val="white"/>
              </a:solidFill>
              <a:cs typeface="Arial"/>
            </a:endParaRPr>
          </a:p>
        </p:txBody>
      </p:sp>
      <p:sp>
        <p:nvSpPr>
          <p:cNvPr id="8" name="Rectangle 4"/>
          <p:cNvSpPr>
            <a:spLocks noChangeArrowheads="1"/>
          </p:cNvSpPr>
          <p:nvPr/>
        </p:nvSpPr>
        <p:spPr bwMode="auto">
          <a:xfrm>
            <a:off x="0" y="6021388"/>
            <a:ext cx="9144000" cy="144462"/>
          </a:xfrm>
          <a:prstGeom prst="rect">
            <a:avLst/>
          </a:prstGeom>
          <a:solidFill>
            <a:srgbClr val="FF9933"/>
          </a:solidFill>
          <a:ln w="9525">
            <a:noFill/>
            <a:miter lim="800000"/>
            <a:headEnd/>
            <a:tailEnd/>
          </a:ln>
        </p:spPr>
        <p:txBody>
          <a:bodyPr wrap="none" anchor="ctr"/>
          <a:lstStyle/>
          <a:p>
            <a:pPr>
              <a:defRPr/>
            </a:pPr>
            <a:endParaRPr lang="ru-RU">
              <a:solidFill>
                <a:prstClr val="black"/>
              </a:solidFill>
            </a:endParaRPr>
          </a:p>
        </p:txBody>
      </p:sp>
      <p:sp>
        <p:nvSpPr>
          <p:cNvPr id="9" name="Rectangle 5"/>
          <p:cNvSpPr>
            <a:spLocks noChangeArrowheads="1"/>
          </p:cNvSpPr>
          <p:nvPr/>
        </p:nvSpPr>
        <p:spPr bwMode="auto">
          <a:xfrm>
            <a:off x="2124075" y="6354763"/>
            <a:ext cx="5616575" cy="242887"/>
          </a:xfrm>
          <a:prstGeom prst="rect">
            <a:avLst/>
          </a:prstGeom>
          <a:noFill/>
          <a:ln w="9525">
            <a:noFill/>
            <a:miter lim="800000"/>
            <a:headEnd/>
            <a:tailEnd/>
          </a:ln>
        </p:spPr>
        <p:txBody>
          <a:bodyPr wrap="none" anchor="ctr"/>
          <a:lstStyle/>
          <a:p>
            <a:pPr algn="ctr">
              <a:defRPr/>
            </a:pPr>
            <a:endParaRPr lang="ru-RU" sz="1400" b="1" i="1">
              <a:solidFill>
                <a:prstClr val="white"/>
              </a:solidFill>
              <a:cs typeface="Arial"/>
            </a:endParaRPr>
          </a:p>
        </p:txBody>
      </p:sp>
      <p:graphicFrame>
        <p:nvGraphicFramePr>
          <p:cNvPr id="10" name="Таблица 1"/>
          <p:cNvGraphicFramePr>
            <a:graphicFrameLocks noGrp="1"/>
          </p:cNvGraphicFramePr>
          <p:nvPr/>
        </p:nvGraphicFramePr>
        <p:xfrm>
          <a:off x="683568" y="1628800"/>
          <a:ext cx="8064896" cy="3506483"/>
        </p:xfrm>
        <a:graphic>
          <a:graphicData uri="http://schemas.openxmlformats.org/drawingml/2006/table">
            <a:tbl>
              <a:tblPr firstRow="1" firstCol="1" bandRow="1"/>
              <a:tblGrid>
                <a:gridCol w="6338988"/>
                <a:gridCol w="754894"/>
                <a:gridCol w="971013"/>
              </a:tblGrid>
              <a:tr h="560854">
                <a:tc>
                  <a:txBody>
                    <a:bodyPr/>
                    <a:lstStyle/>
                    <a:p>
                      <a:pPr algn="just">
                        <a:spcAft>
                          <a:spcPts val="0"/>
                        </a:spcAft>
                        <a:defRPr/>
                      </a:pPr>
                      <a:r>
                        <a:rPr lang="ru-RU" sz="1800">
                          <a:solidFill>
                            <a:schemeClr val="tx1"/>
                          </a:solidFill>
                        </a:rPr>
                        <a:t>Риск и Целевые уровни  ХС-ЛНП</a:t>
                      </a:r>
                      <a:endParaRPr lang="ru-RU" sz="1600" b="1">
                        <a:solidFill>
                          <a:schemeClr val="tx1"/>
                        </a:solidFill>
                        <a:latin typeface="NewtonC"/>
                        <a:ea typeface="Calibri"/>
                        <a:cs typeface="Times New Roman"/>
                      </a:endParaRPr>
                    </a:p>
                  </a:txBody>
                  <a:tcPr marL="68580" marR="68580" marT="0" marB="0">
                    <a:solidFill>
                      <a:schemeClr val="accent1">
                        <a:lumMod val="20000"/>
                        <a:lumOff val="80000"/>
                      </a:schemeClr>
                    </a:solidFill>
                  </a:tcPr>
                </a:tc>
                <a:tc>
                  <a:txBody>
                    <a:bodyPr/>
                    <a:lstStyle/>
                    <a:p>
                      <a:pPr algn="ctr">
                        <a:spcAft>
                          <a:spcPts val="0"/>
                        </a:spcAft>
                        <a:defRPr/>
                      </a:pPr>
                      <a:r>
                        <a:rPr lang="ru-RU" sz="1800">
                          <a:solidFill>
                            <a:schemeClr val="tx1"/>
                          </a:solidFill>
                        </a:rPr>
                        <a:t>Класс</a:t>
                      </a:r>
                      <a:endParaRPr lang="ru-RU" sz="1600">
                        <a:solidFill>
                          <a:schemeClr val="tx1"/>
                        </a:solidFill>
                        <a:latin typeface="NewtonC"/>
                        <a:ea typeface="Calibri"/>
                        <a:cs typeface="Times New Roman"/>
                      </a:endParaRPr>
                    </a:p>
                  </a:txBody>
                  <a:tcPr marL="68580" marR="68580" marT="0" marB="0">
                    <a:solidFill>
                      <a:schemeClr val="accent1">
                        <a:lumMod val="20000"/>
                        <a:lumOff val="80000"/>
                      </a:schemeClr>
                    </a:solidFill>
                  </a:tcPr>
                </a:tc>
                <a:tc>
                  <a:txBody>
                    <a:bodyPr/>
                    <a:lstStyle/>
                    <a:p>
                      <a:pPr algn="ctr">
                        <a:spcAft>
                          <a:spcPts val="0"/>
                        </a:spcAft>
                        <a:defRPr/>
                      </a:pPr>
                      <a:r>
                        <a:rPr lang="ru-RU" sz="1800">
                          <a:solidFill>
                            <a:schemeClr val="tx1"/>
                          </a:solidFill>
                        </a:rPr>
                        <a:t>Уровень</a:t>
                      </a:r>
                      <a:endParaRPr lang="ru-RU" sz="1600">
                        <a:solidFill>
                          <a:schemeClr val="tx1"/>
                        </a:solidFill>
                        <a:latin typeface="NewtonC"/>
                        <a:ea typeface="Calibri"/>
                        <a:cs typeface="Times New Roman"/>
                      </a:endParaRPr>
                    </a:p>
                  </a:txBody>
                  <a:tcPr marL="68580" marR="68580" marT="0" marB="0">
                    <a:solidFill>
                      <a:schemeClr val="accent1">
                        <a:lumMod val="20000"/>
                        <a:lumOff val="80000"/>
                      </a:schemeClr>
                    </a:solidFill>
                  </a:tcPr>
                </a:tc>
              </a:tr>
              <a:tr h="1121708">
                <a:tc>
                  <a:txBody>
                    <a:bodyPr/>
                    <a:lstStyle/>
                    <a:p>
                      <a:pPr indent="177800" algn="just">
                        <a:spcAft>
                          <a:spcPts val="0"/>
                        </a:spcAft>
                        <a:defRPr/>
                      </a:pPr>
                      <a:r>
                        <a:rPr lang="ru-RU" sz="1800"/>
                        <a:t>Пациентам с очень высоким риском по шкале SCORE  рекомендуется целевой уровень ХС ЛПНП  &lt;1,8 ммоль/л или его снижение не менее, чем на 50% от исходного уровня, если исходно он был в диапазоне 1,8-3,5 ммоль/л</a:t>
                      </a:r>
                      <a:endParaRPr lang="ru-RU" sz="1600">
                        <a:solidFill>
                          <a:schemeClr val="bg1"/>
                        </a:solidFill>
                        <a:latin typeface="NewtonC"/>
                        <a:ea typeface="Calibri"/>
                        <a:cs typeface="Times New Roman"/>
                      </a:endParaRPr>
                    </a:p>
                  </a:txBody>
                  <a:tcPr marL="68580" marR="68580" marT="0" marB="0">
                    <a:solidFill>
                      <a:srgbClr val="C00000"/>
                    </a:solidFill>
                  </a:tcPr>
                </a:tc>
                <a:tc>
                  <a:txBody>
                    <a:bodyPr/>
                    <a:lstStyle/>
                    <a:p>
                      <a:pPr algn="ctr">
                        <a:spcAft>
                          <a:spcPts val="0"/>
                        </a:spcAft>
                        <a:defRPr/>
                      </a:pPr>
                      <a:r>
                        <a:rPr lang="en-US" sz="1800"/>
                        <a:t>I</a:t>
                      </a:r>
                      <a:endParaRPr lang="ru-RU" sz="1600">
                        <a:latin typeface="NewtonC"/>
                        <a:ea typeface="Calibri"/>
                        <a:cs typeface="Times New Roman"/>
                      </a:endParaRPr>
                    </a:p>
                  </a:txBody>
                  <a:tcPr marL="68580" marR="68580" marT="0" marB="0"/>
                </a:tc>
                <a:tc>
                  <a:txBody>
                    <a:bodyPr/>
                    <a:lstStyle/>
                    <a:p>
                      <a:pPr algn="ctr">
                        <a:spcAft>
                          <a:spcPts val="0"/>
                        </a:spcAft>
                        <a:defRPr/>
                      </a:pPr>
                      <a:r>
                        <a:rPr lang="ru-RU" sz="1800"/>
                        <a:t>В</a:t>
                      </a:r>
                      <a:endParaRPr lang="ru-RU" sz="1600">
                        <a:latin typeface="NewtonC"/>
                        <a:ea typeface="Calibri"/>
                        <a:cs typeface="Times New Roman"/>
                      </a:endParaRPr>
                    </a:p>
                  </a:txBody>
                  <a:tcPr marL="68580" marR="68580" marT="0" marB="0"/>
                </a:tc>
              </a:tr>
              <a:tr h="1121708">
                <a:tc>
                  <a:txBody>
                    <a:bodyPr/>
                    <a:lstStyle/>
                    <a:p>
                      <a:pPr algn="just">
                        <a:spcAft>
                          <a:spcPts val="0"/>
                        </a:spcAft>
                        <a:defRPr/>
                      </a:pPr>
                      <a:r>
                        <a:rPr lang="ru-RU" sz="1800"/>
                        <a:t>Пациентам с высоким риском по шкале SCORE рекомендуется целевой уровень ХС ЛПНП  &lt;2,6 ммоль/л или его снижение не менее, чем на 50% от исходного уровня, если он находился в диапазоне 2,6-5,2 ммоль/л</a:t>
                      </a:r>
                      <a:endParaRPr lang="ru-RU" sz="1600">
                        <a:latin typeface="NewtonC"/>
                        <a:ea typeface="Calibri"/>
                        <a:cs typeface="Times New Roman"/>
                      </a:endParaRPr>
                    </a:p>
                  </a:txBody>
                  <a:tcPr marL="68580" marR="68580" marT="0" marB="0">
                    <a:solidFill>
                      <a:srgbClr val="FF0000"/>
                    </a:solidFill>
                  </a:tcPr>
                </a:tc>
                <a:tc>
                  <a:txBody>
                    <a:bodyPr/>
                    <a:lstStyle/>
                    <a:p>
                      <a:pPr algn="ctr">
                        <a:spcAft>
                          <a:spcPts val="0"/>
                        </a:spcAft>
                        <a:defRPr/>
                      </a:pPr>
                      <a:r>
                        <a:rPr lang="en-US" sz="1800"/>
                        <a:t>I</a:t>
                      </a:r>
                      <a:endParaRPr lang="ru-RU" sz="1600">
                        <a:latin typeface="NewtonC"/>
                        <a:ea typeface="Calibri"/>
                        <a:cs typeface="Times New Roman"/>
                      </a:endParaRPr>
                    </a:p>
                  </a:txBody>
                  <a:tcPr marL="68580" marR="68580" marT="0" marB="0"/>
                </a:tc>
                <a:tc>
                  <a:txBody>
                    <a:bodyPr/>
                    <a:lstStyle/>
                    <a:p>
                      <a:pPr algn="ctr">
                        <a:spcAft>
                          <a:spcPts val="0"/>
                        </a:spcAft>
                        <a:defRPr/>
                      </a:pPr>
                      <a:r>
                        <a:rPr lang="ru-RU" sz="1800"/>
                        <a:t>В</a:t>
                      </a:r>
                      <a:endParaRPr lang="ru-RU" sz="1600">
                        <a:latin typeface="NewtonC"/>
                        <a:ea typeface="Calibri"/>
                        <a:cs typeface="Times New Roman"/>
                      </a:endParaRPr>
                    </a:p>
                  </a:txBody>
                  <a:tcPr marL="68580" marR="68580" marT="0" marB="0"/>
                </a:tc>
              </a:tr>
              <a:tr h="702213">
                <a:tc>
                  <a:txBody>
                    <a:bodyPr/>
                    <a:lstStyle/>
                    <a:p>
                      <a:pPr algn="just">
                        <a:spcAft>
                          <a:spcPts val="0"/>
                        </a:spcAft>
                        <a:defRPr/>
                      </a:pPr>
                      <a:r>
                        <a:rPr lang="ru-RU" sz="1800">
                          <a:solidFill>
                            <a:schemeClr val="tx1"/>
                          </a:solidFill>
                        </a:rPr>
                        <a:t>Пациентам с умеренным и низким риском по шкале SCORE  рекомендуется целевой уровень ХС ЛПНП &lt;3 ммоль/л</a:t>
                      </a:r>
                      <a:endParaRPr lang="ru-RU" sz="1600">
                        <a:solidFill>
                          <a:schemeClr val="tx1"/>
                        </a:solidFill>
                        <a:latin typeface="NewtonC"/>
                        <a:ea typeface="Calibri"/>
                        <a:cs typeface="Times New Roman"/>
                      </a:endParaRPr>
                    </a:p>
                  </a:txBody>
                  <a:tcPr marL="68580" marR="68580" marT="0" marB="0">
                    <a:solidFill>
                      <a:schemeClr val="accent6">
                        <a:lumMod val="60000"/>
                        <a:lumOff val="40000"/>
                      </a:schemeClr>
                    </a:solidFill>
                  </a:tcPr>
                </a:tc>
                <a:tc>
                  <a:txBody>
                    <a:bodyPr/>
                    <a:lstStyle/>
                    <a:p>
                      <a:pPr algn="ctr">
                        <a:spcAft>
                          <a:spcPts val="0"/>
                        </a:spcAft>
                        <a:defRPr/>
                      </a:pPr>
                      <a:r>
                        <a:rPr lang="en-US" sz="1800"/>
                        <a:t>IIа</a:t>
                      </a:r>
                      <a:endParaRPr lang="ru-RU" sz="1600">
                        <a:latin typeface="NewtonC"/>
                        <a:ea typeface="Calibri"/>
                        <a:cs typeface="Times New Roman"/>
                      </a:endParaRPr>
                    </a:p>
                  </a:txBody>
                  <a:tcPr marL="68580" marR="68580" marT="0" marB="0"/>
                </a:tc>
                <a:tc>
                  <a:txBody>
                    <a:bodyPr/>
                    <a:lstStyle/>
                    <a:p>
                      <a:pPr algn="ctr">
                        <a:spcAft>
                          <a:spcPts val="0"/>
                        </a:spcAft>
                        <a:defRPr/>
                      </a:pPr>
                      <a:r>
                        <a:rPr lang="ru-RU" sz="1800"/>
                        <a:t>С</a:t>
                      </a:r>
                      <a:endParaRPr lang="ru-RU" sz="1600">
                        <a:latin typeface="NewtonC"/>
                        <a:ea typeface="Calibri"/>
                        <a:cs typeface="Times New Roman"/>
                      </a:endParaRPr>
                    </a:p>
                  </a:txBody>
                  <a:tcPr marL="68580" marR="68580" marT="0" marB="0"/>
                </a:tc>
              </a:tr>
            </a:tbl>
          </a:graphicData>
        </a:graphic>
      </p:graphicFrame>
      <p:sp>
        <p:nvSpPr>
          <p:cNvPr id="11" name="Прямоугольник 10"/>
          <p:cNvSpPr/>
          <p:nvPr/>
        </p:nvSpPr>
        <p:spPr bwMode="auto">
          <a:xfrm>
            <a:off x="107504" y="5339326"/>
            <a:ext cx="3203848" cy="646331"/>
          </a:xfrm>
          <a:prstGeom prst="rect">
            <a:avLst/>
          </a:prstGeom>
        </p:spPr>
        <p:txBody>
          <a:bodyPr wrap="square">
            <a:spAutoFit/>
          </a:bodyPr>
          <a:lstStyle/>
          <a:p>
            <a:pPr algn="ctr">
              <a:defRPr/>
            </a:pPr>
            <a:r>
              <a:rPr lang="ru-RU" i="1">
                <a:solidFill>
                  <a:prstClr val="black"/>
                </a:solidFill>
                <a:cs typeface="Arial"/>
              </a:rPr>
              <a:t>Европейские рекомендации по лечению дислипидемий</a:t>
            </a:r>
            <a:r>
              <a:rPr lang="en-US" i="1">
                <a:solidFill>
                  <a:prstClr val="black"/>
                </a:solidFill>
                <a:cs typeface="Arial"/>
              </a:rPr>
              <a:t> 2016</a:t>
            </a:r>
            <a:endParaRPr lang="ru-RU">
              <a:solidFill>
                <a:prstClr val="black"/>
              </a:solidFill>
            </a:endParaRPr>
          </a:p>
        </p:txBody>
      </p:sp>
      <p:sp>
        <p:nvSpPr>
          <p:cNvPr id="12" name="Rectangle 13"/>
          <p:cNvSpPr>
            <a:spLocks noChangeArrowheads="1"/>
          </p:cNvSpPr>
          <p:nvPr/>
        </p:nvSpPr>
        <p:spPr bwMode="auto">
          <a:xfrm>
            <a:off x="4860033" y="5229200"/>
            <a:ext cx="4032447" cy="864096"/>
          </a:xfrm>
          <a:prstGeom prst="rect">
            <a:avLst/>
          </a:prstGeom>
          <a:noFill/>
          <a:ln w="9525">
            <a:noFill/>
            <a:miter lim="800000"/>
            <a:headEnd/>
            <a:tailEnd/>
          </a:ln>
        </p:spPr>
        <p:txBody>
          <a:bodyPr wrap="none" anchor="ctr"/>
          <a:lstStyle/>
          <a:p>
            <a:pPr algn="ctr">
              <a:defRPr/>
            </a:pPr>
            <a:endParaRPr lang="ru-RU" sz="1400" i="1">
              <a:solidFill>
                <a:prstClr val="black"/>
              </a:solidFill>
              <a:cs typeface="Arial"/>
            </a:endParaRPr>
          </a:p>
          <a:p>
            <a:pPr algn="ctr">
              <a:defRPr/>
            </a:pPr>
            <a:r>
              <a:rPr lang="ru-RU" i="1">
                <a:solidFill>
                  <a:prstClr val="black"/>
                </a:solidFill>
                <a:cs typeface="Arial"/>
              </a:rPr>
              <a:t>Национальные рекомендации </a:t>
            </a:r>
            <a:endParaRPr/>
          </a:p>
          <a:p>
            <a:pPr algn="ctr">
              <a:defRPr/>
            </a:pPr>
            <a:r>
              <a:rPr lang="ru-RU" i="1">
                <a:solidFill>
                  <a:prstClr val="black"/>
                </a:solidFill>
                <a:cs typeface="Arial"/>
              </a:rPr>
              <a:t>«Кардиоваскулярная профилактика 2017»</a:t>
            </a:r>
            <a:endParaRPr/>
          </a:p>
          <a:p>
            <a:pPr algn="ctr">
              <a:defRPr/>
            </a:pPr>
            <a:r>
              <a:rPr lang="ru-RU" sz="1400" i="1">
                <a:solidFill>
                  <a:prstClr val="black"/>
                </a:solidFill>
                <a:cs typeface="Arial"/>
              </a:rPr>
              <a:t> </a:t>
            </a:r>
          </a:p>
        </p:txBody>
      </p:sp>
    </p:spTree>
  </p:cSld>
  <p:clrMapOvr>
    <a:masterClrMapping/>
  </p:clrMapOvr>
  <mc:AlternateContent xmlns:mc="http://schemas.openxmlformats.org/markup-compatibility/2006" xmlns:p14="http://schemas.microsoft.com/office/powerpoint/2010/main">
    <mc:Choice Requires="p14">
      <p:transition spd="slow" p14:dur="2000">
        <p:wedge/>
      </p:transition>
    </mc:Choice>
    <mc:Fallback xmlns:w="http://schemas.openxmlformats.org/wordprocessingml/2006/main" xmlns:m="http://schemas.openxmlformats.org/officeDocument/2006/math" xmlns="">
      <p:transition spd="slow" advClick="1">
        <p:wedg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1"/>
          <p:cNvSpPr/>
          <p:nvPr/>
        </p:nvSpPr>
        <p:spPr bwMode="auto">
          <a:xfrm>
            <a:off x="323528" y="1145644"/>
            <a:ext cx="6336703" cy="3939540"/>
          </a:xfrm>
          <a:prstGeom prst="rect">
            <a:avLst/>
          </a:prstGeom>
        </p:spPr>
        <p:txBody>
          <a:bodyPr wrap="square">
            <a:spAutoFit/>
          </a:bodyPr>
          <a:lstStyle/>
          <a:p>
            <a:pPr marL="285750" indent="-285750" algn="just">
              <a:spcAft>
                <a:spcPts val="600"/>
              </a:spcAft>
              <a:buFont typeface="Wingdings"/>
              <a:buChar char="ü"/>
              <a:defRPr/>
            </a:pPr>
            <a:r>
              <a:rPr lang="ru-RU" sz="2000"/>
              <a:t>По сонным артериям, которые расположены на передней поверхности  шеи, кровь поступает в головной мозг </a:t>
            </a:r>
            <a:endParaRPr/>
          </a:p>
          <a:p>
            <a:pPr marL="285750" indent="-285750" algn="just">
              <a:spcAft>
                <a:spcPts val="600"/>
              </a:spcAft>
              <a:buFont typeface="Wingdings"/>
              <a:buChar char="ü"/>
              <a:defRPr/>
            </a:pPr>
            <a:r>
              <a:rPr lang="ru-RU" sz="2000"/>
              <a:t>При атеросклерозе сонные артерии суживаются за счет образования бляшек из накапливающихся внутри стенки сосуда жиров. Кроме того, на поверхности такой бляшки может образоваться тромб, который способен полностью блокировать кровоток</a:t>
            </a:r>
            <a:endParaRPr/>
          </a:p>
          <a:p>
            <a:pPr marL="285750" indent="-285750" algn="just">
              <a:spcAft>
                <a:spcPts val="600"/>
              </a:spcAft>
              <a:buFont typeface="Wingdings"/>
              <a:buChar char="ü"/>
              <a:defRPr/>
            </a:pPr>
            <a:r>
              <a:rPr lang="ru-RU" sz="2000"/>
              <a:t>Поскольку сонные артерии и их ветви кровоснабжают значительную часть мозга, это  может вызвать инсульт</a:t>
            </a:r>
            <a:endParaRPr/>
          </a:p>
        </p:txBody>
      </p:sp>
      <p:sp>
        <p:nvSpPr>
          <p:cNvPr id="5" name="TextBox 2"/>
          <p:cNvSpPr>
            <a:spLocks/>
          </p:cNvSpPr>
          <p:nvPr/>
        </p:nvSpPr>
        <p:spPr bwMode="auto">
          <a:xfrm>
            <a:off x="0" y="39432"/>
            <a:ext cx="9144000" cy="954107"/>
          </a:xfrm>
          <a:prstGeom prst="rect">
            <a:avLst/>
          </a:prstGeom>
          <a:noFill/>
        </p:spPr>
        <p:txBody>
          <a:bodyPr wrap="square" rtlCol="0">
            <a:spAutoFit/>
          </a:bodyPr>
          <a:lstStyle/>
          <a:p>
            <a:pPr algn="ctr">
              <a:defRPr/>
            </a:pPr>
            <a:r>
              <a:rPr lang="ru-RU" sz="2800" b="1">
                <a:solidFill>
                  <a:srgbClr val="00B050"/>
                </a:solidFill>
              </a:rPr>
              <a:t>Если у Вас атеросклероз сонных артерий, обратитесь к врачу для оценки риска инсульта </a:t>
            </a:r>
          </a:p>
        </p:txBody>
      </p:sp>
      <p:sp>
        <p:nvSpPr>
          <p:cNvPr id="6" name="TextBox 3"/>
          <p:cNvSpPr>
            <a:spLocks/>
          </p:cNvSpPr>
          <p:nvPr/>
        </p:nvSpPr>
        <p:spPr bwMode="auto">
          <a:xfrm>
            <a:off x="683568" y="5229200"/>
            <a:ext cx="7488832" cy="1077218"/>
          </a:xfrm>
          <a:prstGeom prst="rect">
            <a:avLst/>
          </a:prstGeom>
          <a:solidFill>
            <a:srgbClr val="FF0000"/>
          </a:solidFill>
        </p:spPr>
        <p:txBody>
          <a:bodyPr wrap="square" rtlCol="0">
            <a:spAutoFit/>
          </a:bodyPr>
          <a:lstStyle/>
          <a:p>
            <a:pPr algn="ctr">
              <a:defRPr/>
            </a:pPr>
            <a:r>
              <a:rPr lang="ru-RU" sz="3200" b="1">
                <a:solidFill>
                  <a:schemeClr val="accent6">
                    <a:lumMod val="40000"/>
                    <a:lumOff val="60000"/>
                  </a:schemeClr>
                </a:solidFill>
              </a:rPr>
              <a:t>Если Ваш риск инсульта повышен, врач назначит соответствующее лечение</a:t>
            </a:r>
            <a:endParaRPr/>
          </a:p>
        </p:txBody>
      </p:sp>
      <p:pic>
        <p:nvPicPr>
          <p:cNvPr id="7" name="Рисунок 5"/>
          <p:cNvPicPr>
            <a:picLocks noChangeAspect="1"/>
          </p:cNvPicPr>
          <p:nvPr/>
        </p:nvPicPr>
        <p:blipFill>
          <a:blip r:embed="rId2"/>
          <a:stretch/>
        </p:blipFill>
        <p:spPr bwMode="auto">
          <a:xfrm>
            <a:off x="6663008" y="2134700"/>
            <a:ext cx="2200275" cy="2076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Картинки по запросу human vessels anatomy"/>
          <p:cNvPicPr>
            <a:picLocks noChangeAspect="1" noChangeArrowheads="1"/>
          </p:cNvPicPr>
          <p:nvPr/>
        </p:nvPicPr>
        <p:blipFill>
          <a:blip r:embed="rId2"/>
          <a:stretch/>
        </p:blipFill>
        <p:spPr bwMode="auto">
          <a:xfrm>
            <a:off x="6432292" y="1196752"/>
            <a:ext cx="2711708" cy="5348536"/>
          </a:xfrm>
          <a:prstGeom prst="rect">
            <a:avLst/>
          </a:prstGeom>
          <a:noFill/>
        </p:spPr>
      </p:pic>
      <p:sp>
        <p:nvSpPr>
          <p:cNvPr id="5" name="Прямоугольник 1"/>
          <p:cNvSpPr/>
          <p:nvPr/>
        </p:nvSpPr>
        <p:spPr bwMode="auto">
          <a:xfrm>
            <a:off x="467544" y="270801"/>
            <a:ext cx="6408712" cy="5986254"/>
          </a:xfrm>
          <a:prstGeom prst="rect">
            <a:avLst/>
          </a:prstGeom>
        </p:spPr>
        <p:txBody>
          <a:bodyPr wrap="square">
            <a:spAutoFit/>
          </a:bodyPr>
          <a:lstStyle/>
          <a:p>
            <a:pPr>
              <a:defRPr/>
            </a:pPr>
            <a:r>
              <a:rPr lang="ru-RU" sz="2800" b="1">
                <a:solidFill>
                  <a:srgbClr val="C00000"/>
                </a:solidFill>
              </a:rPr>
              <a:t>Наличие сердечно-сосудистых заболеваний повышает  риск инсульта </a:t>
            </a:r>
            <a:endParaRPr/>
          </a:p>
          <a:p>
            <a:pPr>
              <a:defRPr/>
            </a:pPr>
            <a:endParaRPr lang="ru-RU" sz="2400" b="1">
              <a:solidFill>
                <a:srgbClr val="C00000"/>
              </a:solidFill>
            </a:endParaRPr>
          </a:p>
          <a:p>
            <a:pPr marL="514350" indent="-514350">
              <a:spcAft>
                <a:spcPts val="600"/>
              </a:spcAft>
              <a:buFont typeface="+mj-lt"/>
              <a:buAutoNum type="arabicPeriod"/>
              <a:defRPr/>
            </a:pPr>
            <a:r>
              <a:rPr lang="ru-RU" sz="2400"/>
              <a:t>Пациент,  который уже перенес инсульт, имеет гораздо более высокий риск второго инсульта, чем человек, у которого никогда не было нарушений мозгового кровообращения. </a:t>
            </a:r>
            <a:endParaRPr/>
          </a:p>
          <a:p>
            <a:pPr marL="514350" indent="-514350">
              <a:spcAft>
                <a:spcPts val="600"/>
              </a:spcAft>
              <a:buFont typeface="+mj-lt"/>
              <a:buAutoNum type="arabicPeriod"/>
              <a:defRPr/>
            </a:pPr>
            <a:r>
              <a:rPr lang="ru-RU" sz="2400"/>
              <a:t>Если человек перенес одну или несколько ТИА, вероятность инсульта у него почти в 10 раз больше, чем у человека того же возраста и пола без ТИА </a:t>
            </a:r>
            <a:endParaRPr/>
          </a:p>
          <a:p>
            <a:pPr marL="514350" indent="-514350">
              <a:spcAft>
                <a:spcPts val="600"/>
              </a:spcAft>
              <a:buFont typeface="+mj-lt"/>
              <a:buAutoNum type="arabicPeriod"/>
              <a:defRPr/>
            </a:pPr>
            <a:r>
              <a:rPr lang="ru-RU" sz="2400"/>
              <a:t>Перенесенный инфаркт миокарда также увеличивает риск развития инсульта.</a:t>
            </a:r>
            <a:endParaRPr/>
          </a:p>
          <a:p>
            <a:pPr marL="514350" indent="-514350">
              <a:spcAft>
                <a:spcPts val="600"/>
              </a:spcAft>
              <a:buFont typeface="+mj-lt"/>
              <a:buAutoNum type="arabicPeriod"/>
              <a:defRPr/>
            </a:pPr>
            <a:r>
              <a:rPr lang="ru-RU" sz="2400"/>
              <a:t>Все выше перечисленное верно</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Картинки по запросу human vessels anatomy"/>
          <p:cNvPicPr>
            <a:picLocks noChangeAspect="1" noChangeArrowheads="1"/>
          </p:cNvPicPr>
          <p:nvPr/>
        </p:nvPicPr>
        <p:blipFill>
          <a:blip r:embed="rId2"/>
          <a:stretch/>
        </p:blipFill>
        <p:spPr bwMode="auto">
          <a:xfrm>
            <a:off x="6432292" y="1196752"/>
            <a:ext cx="2711708" cy="5348536"/>
          </a:xfrm>
          <a:prstGeom prst="rect">
            <a:avLst/>
          </a:prstGeom>
          <a:noFill/>
        </p:spPr>
      </p:pic>
      <p:sp>
        <p:nvSpPr>
          <p:cNvPr id="5" name="Прямоугольник 1"/>
          <p:cNvSpPr/>
          <p:nvPr/>
        </p:nvSpPr>
        <p:spPr bwMode="auto">
          <a:xfrm>
            <a:off x="467544" y="270801"/>
            <a:ext cx="6408712" cy="5986254"/>
          </a:xfrm>
          <a:prstGeom prst="rect">
            <a:avLst/>
          </a:prstGeom>
        </p:spPr>
        <p:txBody>
          <a:bodyPr wrap="square">
            <a:spAutoFit/>
          </a:bodyPr>
          <a:lstStyle/>
          <a:p>
            <a:pPr>
              <a:defRPr/>
            </a:pPr>
            <a:r>
              <a:rPr lang="ru-RU" sz="2800" b="1">
                <a:solidFill>
                  <a:srgbClr val="C00000"/>
                </a:solidFill>
              </a:rPr>
              <a:t>Наличие сердечно-сосудистых заболеваний повышает  риск инсульта </a:t>
            </a:r>
            <a:endParaRPr/>
          </a:p>
          <a:p>
            <a:pPr>
              <a:defRPr/>
            </a:pPr>
            <a:endParaRPr lang="ru-RU" sz="2400" b="1">
              <a:solidFill>
                <a:srgbClr val="C00000"/>
              </a:solidFill>
            </a:endParaRPr>
          </a:p>
          <a:p>
            <a:pPr marL="514350" indent="-514350">
              <a:spcAft>
                <a:spcPts val="600"/>
              </a:spcAft>
              <a:buFont typeface="+mj-lt"/>
              <a:buAutoNum type="arabicPeriod"/>
              <a:defRPr/>
            </a:pPr>
            <a:r>
              <a:rPr lang="ru-RU" sz="2400"/>
              <a:t>Пациент,  который уже перенес инсульт, имеет гораздо более высокий риск второго инсульта, чем человек, у которого никогда не было нарушений мозгового кровообращения. </a:t>
            </a:r>
            <a:endParaRPr/>
          </a:p>
          <a:p>
            <a:pPr marL="514350" indent="-514350">
              <a:spcAft>
                <a:spcPts val="600"/>
              </a:spcAft>
              <a:buFont typeface="+mj-lt"/>
              <a:buAutoNum type="arabicPeriod"/>
              <a:defRPr/>
            </a:pPr>
            <a:r>
              <a:rPr lang="ru-RU" sz="2400"/>
              <a:t>Если человек перенес одну или несколько ТИА, вероятность инсульта у него почти в 10 раз больше, чем у человека того же возраста и пола без ТИА </a:t>
            </a:r>
            <a:endParaRPr/>
          </a:p>
          <a:p>
            <a:pPr marL="514350" indent="-514350">
              <a:spcAft>
                <a:spcPts val="600"/>
              </a:spcAft>
              <a:buFont typeface="+mj-lt"/>
              <a:buAutoNum type="arabicPeriod"/>
              <a:defRPr/>
            </a:pPr>
            <a:r>
              <a:rPr lang="ru-RU" sz="2400"/>
              <a:t>Перенесенный инфаркт миокарда также увеличивает риск развития инсульта.</a:t>
            </a:r>
            <a:endParaRPr/>
          </a:p>
          <a:p>
            <a:pPr marL="514350" indent="-514350">
              <a:spcAft>
                <a:spcPts val="600"/>
              </a:spcAft>
              <a:buFont typeface="+mj-lt"/>
              <a:buAutoNum type="arabicPeriod"/>
              <a:defRPr/>
            </a:pPr>
            <a:r>
              <a:rPr lang="ru-RU" sz="2400" b="1">
                <a:solidFill>
                  <a:srgbClr val="C00000"/>
                </a:solidFill>
              </a:rPr>
              <a:t>Все выше перечисленное верно</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1"/>
          <p:cNvSpPr>
            <a:spLocks/>
          </p:cNvSpPr>
          <p:nvPr/>
        </p:nvSpPr>
        <p:spPr bwMode="auto">
          <a:xfrm>
            <a:off x="611560" y="1628800"/>
            <a:ext cx="4614833" cy="3785652"/>
          </a:xfrm>
          <a:prstGeom prst="rect">
            <a:avLst/>
          </a:prstGeom>
          <a:noFill/>
        </p:spPr>
        <p:txBody>
          <a:bodyPr wrap="square" rtlCol="0">
            <a:spAutoFit/>
          </a:bodyPr>
          <a:lstStyle/>
          <a:p>
            <a:pPr marL="342900" indent="-342900">
              <a:buFontTx/>
              <a:buAutoNum type="arabicPeriod"/>
              <a:defRPr/>
            </a:pPr>
            <a:r>
              <a:rPr lang="ru-RU" sz="2400">
                <a:solidFill>
                  <a:prstClr val="black"/>
                </a:solidFill>
              </a:rPr>
              <a:t>Ишемическая болезнь сердца </a:t>
            </a:r>
          </a:p>
          <a:p>
            <a:pPr marL="342900" indent="-342900">
              <a:buFontTx/>
              <a:buAutoNum type="arabicPeriod"/>
              <a:defRPr/>
            </a:pPr>
            <a:r>
              <a:rPr lang="ru-RU" sz="2400">
                <a:solidFill>
                  <a:prstClr val="black"/>
                </a:solidFill>
              </a:rPr>
              <a:t>Дилатационная кардиомиопатия (расширение всех отделов сердца в сочетании со снижением его сократимости)</a:t>
            </a:r>
            <a:endParaRPr/>
          </a:p>
          <a:p>
            <a:pPr marL="342900" indent="-342900">
              <a:buFontTx/>
              <a:buAutoNum type="arabicPeriod"/>
              <a:defRPr/>
            </a:pPr>
            <a:r>
              <a:rPr lang="ru-RU" sz="2400">
                <a:solidFill>
                  <a:prstClr val="black"/>
                </a:solidFill>
              </a:rPr>
              <a:t>Клапанные пороки сердца</a:t>
            </a:r>
            <a:endParaRPr/>
          </a:p>
          <a:p>
            <a:pPr marL="342900" indent="-342900">
              <a:buFontTx/>
              <a:buAutoNum type="arabicPeriod"/>
              <a:defRPr/>
            </a:pPr>
            <a:r>
              <a:rPr lang="ru-RU" sz="2400">
                <a:solidFill>
                  <a:prstClr val="black"/>
                </a:solidFill>
              </a:rPr>
              <a:t>Некоторые типы врожденных пороков сердца</a:t>
            </a:r>
            <a:endParaRPr/>
          </a:p>
          <a:p>
            <a:pPr marL="342900" indent="-342900">
              <a:buFontTx/>
              <a:buAutoNum type="arabicPeriod"/>
              <a:defRPr/>
            </a:pPr>
            <a:r>
              <a:rPr lang="ru-RU" sz="2400" b="1">
                <a:solidFill>
                  <a:srgbClr val="C00000"/>
                </a:solidFill>
              </a:rPr>
              <a:t>Все вышеперечисленное</a:t>
            </a:r>
          </a:p>
        </p:txBody>
      </p:sp>
      <p:sp>
        <p:nvSpPr>
          <p:cNvPr id="5" name="TextBox 2"/>
          <p:cNvSpPr>
            <a:spLocks/>
          </p:cNvSpPr>
          <p:nvPr/>
        </p:nvSpPr>
        <p:spPr bwMode="auto">
          <a:xfrm>
            <a:off x="19028" y="317783"/>
            <a:ext cx="9144000" cy="1231106"/>
          </a:xfrm>
          <a:prstGeom prst="rect">
            <a:avLst/>
          </a:prstGeom>
          <a:noFill/>
        </p:spPr>
        <p:txBody>
          <a:bodyPr wrap="square" rtlCol="0">
            <a:spAutoFit/>
          </a:bodyPr>
          <a:lstStyle/>
          <a:p>
            <a:pPr>
              <a:defRPr/>
            </a:pPr>
            <a:r>
              <a:rPr lang="ru-RU" sz="2800" b="1">
                <a:solidFill>
                  <a:srgbClr val="C00000"/>
                </a:solidFill>
              </a:rPr>
              <a:t>        При каких еще заболеваниях сердца повышается  </a:t>
            </a:r>
            <a:endParaRPr/>
          </a:p>
          <a:p>
            <a:pPr>
              <a:defRPr/>
            </a:pPr>
            <a:r>
              <a:rPr lang="ru-RU" sz="2800" b="1">
                <a:solidFill>
                  <a:srgbClr val="C00000"/>
                </a:solidFill>
              </a:rPr>
              <a:t>        риск инсульта:</a:t>
            </a:r>
            <a:endParaRPr/>
          </a:p>
          <a:p>
            <a:pPr>
              <a:defRPr/>
            </a:pPr>
            <a:endParaRPr lang="ru-RU">
              <a:solidFill>
                <a:prstClr val="black"/>
              </a:solidFill>
            </a:endParaRPr>
          </a:p>
        </p:txBody>
      </p:sp>
      <p:pic>
        <p:nvPicPr>
          <p:cNvPr id="6" name="Picture 2"/>
          <p:cNvPicPr>
            <a:picLocks noChangeAspect="1" noChangeArrowheads="1"/>
          </p:cNvPicPr>
          <p:nvPr/>
        </p:nvPicPr>
        <p:blipFill>
          <a:blip r:embed="rId2"/>
          <a:stretch/>
        </p:blipFill>
        <p:spPr bwMode="auto">
          <a:xfrm>
            <a:off x="5519943" y="1569417"/>
            <a:ext cx="3643085" cy="4572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1"/>
          <p:cNvSpPr>
            <a:spLocks/>
          </p:cNvSpPr>
          <p:nvPr/>
        </p:nvSpPr>
        <p:spPr bwMode="auto">
          <a:xfrm>
            <a:off x="611560" y="1628800"/>
            <a:ext cx="4614833" cy="3785652"/>
          </a:xfrm>
          <a:prstGeom prst="rect">
            <a:avLst/>
          </a:prstGeom>
          <a:noFill/>
        </p:spPr>
        <p:txBody>
          <a:bodyPr wrap="square" rtlCol="0">
            <a:spAutoFit/>
          </a:bodyPr>
          <a:lstStyle/>
          <a:p>
            <a:pPr marL="342900" indent="-342900">
              <a:buAutoNum type="arabicPeriod"/>
              <a:defRPr/>
            </a:pPr>
            <a:r>
              <a:rPr lang="ru-RU" sz="2400"/>
              <a:t>Ишемическая болезнь сердца </a:t>
            </a:r>
          </a:p>
          <a:p>
            <a:pPr marL="342900" indent="-342900">
              <a:buAutoNum type="arabicPeriod"/>
              <a:defRPr/>
            </a:pPr>
            <a:r>
              <a:rPr lang="ru-RU" sz="2400"/>
              <a:t>Дилатационная кардиомиопатия (расширение всех отделов сердца в сочетании со снижением его сократимости)</a:t>
            </a:r>
            <a:endParaRPr/>
          </a:p>
          <a:p>
            <a:pPr marL="342900" indent="-342900">
              <a:buAutoNum type="arabicPeriod"/>
              <a:defRPr/>
            </a:pPr>
            <a:r>
              <a:rPr lang="ru-RU" sz="2400"/>
              <a:t>Клапанные пороки сердца</a:t>
            </a:r>
            <a:endParaRPr/>
          </a:p>
          <a:p>
            <a:pPr marL="342900" indent="-342900">
              <a:buAutoNum type="arabicPeriod"/>
              <a:defRPr/>
            </a:pPr>
            <a:r>
              <a:rPr lang="ru-RU" sz="2400"/>
              <a:t>Некоторые типы врожденных пороков сердца</a:t>
            </a:r>
            <a:endParaRPr/>
          </a:p>
          <a:p>
            <a:pPr marL="342900" indent="-342900">
              <a:buAutoNum type="arabicPeriod"/>
              <a:defRPr/>
            </a:pPr>
            <a:r>
              <a:rPr lang="ru-RU" sz="2400" b="1">
                <a:solidFill>
                  <a:srgbClr val="C00000"/>
                </a:solidFill>
              </a:rPr>
              <a:t>Все вышеперечисленное</a:t>
            </a:r>
          </a:p>
        </p:txBody>
      </p:sp>
      <p:sp>
        <p:nvSpPr>
          <p:cNvPr id="5" name="TextBox 2"/>
          <p:cNvSpPr>
            <a:spLocks/>
          </p:cNvSpPr>
          <p:nvPr/>
        </p:nvSpPr>
        <p:spPr bwMode="auto">
          <a:xfrm>
            <a:off x="0" y="116632"/>
            <a:ext cx="9144000" cy="1231106"/>
          </a:xfrm>
          <a:prstGeom prst="rect">
            <a:avLst/>
          </a:prstGeom>
          <a:noFill/>
        </p:spPr>
        <p:txBody>
          <a:bodyPr wrap="square" rtlCol="0">
            <a:spAutoFit/>
          </a:bodyPr>
          <a:lstStyle/>
          <a:p>
            <a:pPr>
              <a:defRPr/>
            </a:pPr>
            <a:r>
              <a:rPr lang="ru-RU" sz="2800" b="1">
                <a:solidFill>
                  <a:srgbClr val="C00000"/>
                </a:solidFill>
              </a:rPr>
              <a:t>        При каких еще заболеваниях сердца повышается  </a:t>
            </a:r>
            <a:endParaRPr/>
          </a:p>
          <a:p>
            <a:pPr>
              <a:defRPr/>
            </a:pPr>
            <a:r>
              <a:rPr lang="ru-RU" sz="2800" b="1">
                <a:solidFill>
                  <a:srgbClr val="C00000"/>
                </a:solidFill>
              </a:rPr>
              <a:t>        риск инсульта:</a:t>
            </a:r>
            <a:endParaRPr/>
          </a:p>
          <a:p>
            <a:pPr>
              <a:defRPr/>
            </a:pPr>
            <a:endParaRPr lang="ru-RU"/>
          </a:p>
        </p:txBody>
      </p:sp>
      <p:pic>
        <p:nvPicPr>
          <p:cNvPr id="6" name="Picture 2"/>
          <p:cNvPicPr>
            <a:picLocks noChangeAspect="1" noChangeArrowheads="1"/>
          </p:cNvPicPr>
          <p:nvPr/>
        </p:nvPicPr>
        <p:blipFill>
          <a:blip r:embed="rId2"/>
          <a:stretch/>
        </p:blipFill>
        <p:spPr bwMode="auto">
          <a:xfrm>
            <a:off x="5519943" y="1569417"/>
            <a:ext cx="3643085" cy="4572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1"/>
          <p:cNvSpPr>
            <a:spLocks noChangeArrowheads="1"/>
          </p:cNvSpPr>
          <p:nvPr/>
        </p:nvSpPr>
        <p:spPr bwMode="auto">
          <a:xfrm>
            <a:off x="721445" y="479148"/>
            <a:ext cx="7797421" cy="4616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algn="just">
              <a:spcBef>
                <a:spcPts val="0"/>
              </a:spcBef>
              <a:spcAft>
                <a:spcPts val="0"/>
              </a:spcAft>
              <a:defRPr/>
            </a:pPr>
            <a:r>
              <a:rPr lang="ru-RU" sz="2400" b="1">
                <a:solidFill>
                  <a:srgbClr val="4BACC6">
                    <a:lumMod val="50000"/>
                  </a:srgbClr>
                </a:solidFill>
                <a:ea typeface="Times New Roman"/>
                <a:cs typeface="Arial"/>
              </a:rPr>
              <a:t>Какие симптомы могут указывать на мозговой инсульт?</a:t>
            </a:r>
            <a:endParaRPr lang="ru-RU" sz="2400">
              <a:solidFill>
                <a:srgbClr val="4BACC6">
                  <a:lumMod val="50000"/>
                </a:srgbClr>
              </a:solidFill>
              <a:ea typeface="Times New Roman"/>
              <a:cs typeface="Arial"/>
            </a:endParaRPr>
          </a:p>
        </p:txBody>
      </p:sp>
      <p:sp>
        <p:nvSpPr>
          <p:cNvPr id="5" name="Прямоугольник 5"/>
          <p:cNvSpPr/>
          <p:nvPr/>
        </p:nvSpPr>
        <p:spPr bwMode="auto">
          <a:xfrm>
            <a:off x="529433" y="1628800"/>
            <a:ext cx="7416824" cy="3585597"/>
          </a:xfrm>
          <a:prstGeom prst="rect">
            <a:avLst/>
          </a:prstGeom>
        </p:spPr>
        <p:txBody>
          <a:bodyPr wrap="square">
            <a:spAutoFit/>
          </a:bodyPr>
          <a:lstStyle/>
          <a:p>
            <a:pPr marL="514350" indent="-514350">
              <a:spcAft>
                <a:spcPts val="600"/>
              </a:spcAft>
              <a:buClr>
                <a:srgbClr val="FF0000"/>
              </a:buClr>
              <a:buFont typeface="+mj-lt"/>
              <a:buAutoNum type="arabicPeriod"/>
              <a:defRPr/>
            </a:pPr>
            <a:r>
              <a:rPr lang="ru-RU" sz="2400">
                <a:solidFill>
                  <a:prstClr val="black"/>
                </a:solidFill>
              </a:rPr>
              <a:t>Внезапно возникшая асимметрия лица</a:t>
            </a:r>
            <a:endParaRPr/>
          </a:p>
          <a:p>
            <a:pPr marL="514350" indent="-514350">
              <a:spcAft>
                <a:spcPts val="600"/>
              </a:spcAft>
              <a:buClr>
                <a:srgbClr val="FF0000"/>
              </a:buClr>
              <a:buFont typeface="+mj-lt"/>
              <a:buAutoNum type="arabicPeriod"/>
              <a:defRPr/>
            </a:pPr>
            <a:r>
              <a:rPr lang="ru-RU" sz="2400">
                <a:solidFill>
                  <a:prstClr val="black"/>
                </a:solidFill>
              </a:rPr>
              <a:t>Слабость или онемение в руке или ноге</a:t>
            </a:r>
            <a:endParaRPr/>
          </a:p>
          <a:p>
            <a:pPr marL="514350" indent="-514350">
              <a:spcAft>
                <a:spcPts val="600"/>
              </a:spcAft>
              <a:buClr>
                <a:srgbClr val="FF0000"/>
              </a:buClr>
              <a:buFont typeface="+mj-lt"/>
              <a:buAutoNum type="arabicPeriod"/>
              <a:defRPr/>
            </a:pPr>
            <a:r>
              <a:rPr lang="ru-RU" sz="2400">
                <a:solidFill>
                  <a:prstClr val="black"/>
                </a:solidFill>
              </a:rPr>
              <a:t>Спутанность сознания </a:t>
            </a:r>
            <a:endParaRPr/>
          </a:p>
          <a:p>
            <a:pPr marL="514350" indent="-514350">
              <a:spcAft>
                <a:spcPts val="600"/>
              </a:spcAft>
              <a:buClr>
                <a:srgbClr val="FF0000"/>
              </a:buClr>
              <a:buFont typeface="+mj-lt"/>
              <a:buAutoNum type="arabicPeriod"/>
              <a:defRPr/>
            </a:pPr>
            <a:r>
              <a:rPr lang="ru-RU" sz="2400">
                <a:solidFill>
                  <a:prstClr val="black"/>
                </a:solidFill>
              </a:rPr>
              <a:t>Внезапное нарушение зрения </a:t>
            </a:r>
            <a:endParaRPr/>
          </a:p>
          <a:p>
            <a:pPr marL="514350" indent="-514350">
              <a:spcAft>
                <a:spcPts val="600"/>
              </a:spcAft>
              <a:buClr>
                <a:srgbClr val="FF0000"/>
              </a:buClr>
              <a:buFont typeface="+mj-lt"/>
              <a:buAutoNum type="arabicPeriod"/>
              <a:defRPr/>
            </a:pPr>
            <a:r>
              <a:rPr lang="ru-RU" sz="2400"/>
              <a:t>Очень сильная головная боль</a:t>
            </a:r>
            <a:endParaRPr/>
          </a:p>
          <a:p>
            <a:pPr marL="514350" indent="-514350">
              <a:spcAft>
                <a:spcPts val="600"/>
              </a:spcAft>
              <a:buClr>
                <a:srgbClr val="FF0000"/>
              </a:buClr>
              <a:buFont typeface="+mj-lt"/>
              <a:buAutoNum type="arabicPeriod"/>
              <a:defRPr/>
            </a:pPr>
            <a:r>
              <a:rPr lang="ru-RU" sz="2400"/>
              <a:t>Головокружение</a:t>
            </a:r>
            <a:endParaRPr/>
          </a:p>
          <a:p>
            <a:pPr marL="514350" indent="-514350">
              <a:spcAft>
                <a:spcPts val="600"/>
              </a:spcAft>
              <a:buClr>
                <a:srgbClr val="FF0000"/>
              </a:buClr>
              <a:buFont typeface="+mj-lt"/>
              <a:buAutoNum type="arabicPeriod"/>
              <a:defRPr/>
            </a:pPr>
            <a:r>
              <a:rPr lang="ru-RU" sz="2400"/>
              <a:t>Ни один из перечисленных</a:t>
            </a:r>
            <a:endParaRPr/>
          </a:p>
          <a:p>
            <a:pPr marL="514350" indent="-514350">
              <a:spcAft>
                <a:spcPts val="600"/>
              </a:spcAft>
              <a:buClr>
                <a:srgbClr val="FF0000"/>
              </a:buClr>
              <a:buFont typeface="+mj-lt"/>
              <a:buAutoNum type="arabicPeriod"/>
              <a:defRPr/>
            </a:pPr>
            <a:r>
              <a:rPr lang="ru-RU" sz="2400"/>
              <a:t>Все перечисленные симптомы</a:t>
            </a:r>
            <a:endParaRPr/>
          </a:p>
        </p:txBody>
      </p:sp>
      <p:sp>
        <p:nvSpPr>
          <p:cNvPr id="6" name="Прямоугольник 6"/>
          <p:cNvSpPr/>
          <p:nvPr/>
        </p:nvSpPr>
        <p:spPr bwMode="auto">
          <a:xfrm>
            <a:off x="510738" y="1307669"/>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object 13"/>
          <p:cNvSpPr/>
          <p:nvPr/>
        </p:nvSpPr>
        <p:spPr bwMode="auto">
          <a:xfrm>
            <a:off x="6411664" y="4869159"/>
            <a:ext cx="2732336" cy="1988840"/>
          </a:xfrm>
          <a:prstGeom prst="rect">
            <a:avLst/>
          </a:prstGeom>
          <a:blipFill>
            <a:blip r:embed="rId2"/>
            <a:stretch/>
          </a:blipFill>
        </p:spPr>
        <p:txBody>
          <a:bodyPr wrap="square" lIns="0" tIns="0" rIns="0" bIns="0" rtlCol="0"/>
          <a:lstStyle/>
          <a:p>
            <a:pPr>
              <a:defRPr/>
            </a:pPr>
            <a:endParaRPr/>
          </a:p>
        </p:txBody>
      </p:sp>
      <p:sp>
        <p:nvSpPr>
          <p:cNvPr id="5" name="Прямоугольник 1"/>
          <p:cNvSpPr/>
          <p:nvPr/>
        </p:nvSpPr>
        <p:spPr bwMode="auto">
          <a:xfrm>
            <a:off x="467544" y="355863"/>
            <a:ext cx="8280919" cy="5262979"/>
          </a:xfrm>
          <a:prstGeom prst="rect">
            <a:avLst/>
          </a:prstGeom>
        </p:spPr>
        <p:txBody>
          <a:bodyPr wrap="square">
            <a:spAutoFit/>
          </a:bodyPr>
          <a:lstStyle/>
          <a:p>
            <a:pPr>
              <a:defRPr/>
            </a:pPr>
            <a:r>
              <a:rPr lang="ru-RU" sz="2800" b="1">
                <a:solidFill>
                  <a:srgbClr val="C00000"/>
                </a:solidFill>
              </a:rPr>
              <a:t>У женщин риск инсульта выше </a:t>
            </a:r>
            <a:endParaRPr/>
          </a:p>
          <a:p>
            <a:pPr>
              <a:defRPr/>
            </a:pPr>
            <a:endParaRPr lang="ru-RU" sz="2800" b="1">
              <a:solidFill>
                <a:srgbClr val="C00000"/>
              </a:solidFill>
            </a:endParaRPr>
          </a:p>
          <a:p>
            <a:pPr>
              <a:defRPr/>
            </a:pPr>
            <a:r>
              <a:rPr lang="ru-RU" sz="2800"/>
              <a:t>Факторы, которые могут увеличить риск инсульта у  женщин: </a:t>
            </a:r>
            <a:endParaRPr/>
          </a:p>
          <a:p>
            <a:pPr marL="514350" indent="-514350">
              <a:buFont typeface="+mj-lt"/>
              <a:buAutoNum type="arabicPeriod"/>
              <a:defRPr/>
            </a:pPr>
            <a:r>
              <a:rPr lang="ru-RU" sz="2800"/>
              <a:t>Беременность</a:t>
            </a:r>
            <a:r>
              <a:rPr lang="ru-RU" sz="2800" i="1" u="sng"/>
              <a:t> </a:t>
            </a:r>
            <a:endParaRPr/>
          </a:p>
          <a:p>
            <a:pPr marL="514350" indent="-514350">
              <a:buFont typeface="+mj-lt"/>
              <a:buAutoNum type="arabicPeriod"/>
              <a:defRPr/>
            </a:pPr>
            <a:r>
              <a:rPr lang="ru-RU" sz="2800"/>
              <a:t>Некоторые осложнения беременности (преэклампсия/эклампсия, гестационный диабет) </a:t>
            </a:r>
            <a:endParaRPr/>
          </a:p>
          <a:p>
            <a:pPr marL="514350" indent="-514350">
              <a:buFont typeface="+mj-lt"/>
              <a:buAutoNum type="arabicPeriod"/>
              <a:defRPr/>
            </a:pPr>
            <a:r>
              <a:rPr lang="ru-RU" sz="2800"/>
              <a:t>Использование оральных контрацептивов (особенно в сочетании с курением) </a:t>
            </a:r>
          </a:p>
          <a:p>
            <a:pPr marL="514350" indent="-514350">
              <a:buFont typeface="+mj-lt"/>
              <a:buAutoNum type="arabicPeriod"/>
              <a:defRPr/>
            </a:pPr>
            <a:r>
              <a:rPr lang="ru-RU" sz="2800"/>
              <a:t> Постменопаузальная гормональная терапия</a:t>
            </a:r>
            <a:endParaRPr/>
          </a:p>
          <a:p>
            <a:pPr marL="514350" indent="-514350">
              <a:buFont typeface="+mj-lt"/>
              <a:buAutoNum type="arabicPeriod"/>
              <a:defRPr/>
            </a:pPr>
            <a:r>
              <a:rPr lang="ru-RU" sz="2800"/>
              <a:t>Все вышеперечисленное</a:t>
            </a:r>
            <a:endParaRPr/>
          </a:p>
          <a:p>
            <a:pPr>
              <a:defRPr/>
            </a:pPr>
            <a:endParaRPr lang="ru-RU" sz="28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object 13"/>
          <p:cNvSpPr/>
          <p:nvPr/>
        </p:nvSpPr>
        <p:spPr bwMode="auto">
          <a:xfrm>
            <a:off x="6411664" y="4869159"/>
            <a:ext cx="2732336" cy="1988840"/>
          </a:xfrm>
          <a:prstGeom prst="rect">
            <a:avLst/>
          </a:prstGeom>
          <a:blipFill>
            <a:blip r:embed="rId2"/>
            <a:stretch/>
          </a:blipFill>
        </p:spPr>
        <p:txBody>
          <a:bodyPr wrap="square" lIns="0" tIns="0" rIns="0" bIns="0" rtlCol="0"/>
          <a:lstStyle/>
          <a:p>
            <a:pPr>
              <a:defRPr/>
            </a:pPr>
            <a:endParaRPr/>
          </a:p>
        </p:txBody>
      </p:sp>
      <p:sp>
        <p:nvSpPr>
          <p:cNvPr id="5" name="Прямоугольник 1"/>
          <p:cNvSpPr/>
          <p:nvPr/>
        </p:nvSpPr>
        <p:spPr bwMode="auto">
          <a:xfrm>
            <a:off x="467544" y="355863"/>
            <a:ext cx="8280919" cy="6124754"/>
          </a:xfrm>
          <a:prstGeom prst="rect">
            <a:avLst/>
          </a:prstGeom>
        </p:spPr>
        <p:txBody>
          <a:bodyPr wrap="square">
            <a:spAutoFit/>
          </a:bodyPr>
          <a:lstStyle/>
          <a:p>
            <a:pPr>
              <a:defRPr/>
            </a:pPr>
            <a:r>
              <a:rPr lang="ru-RU" sz="2800" b="1">
                <a:solidFill>
                  <a:srgbClr val="C00000"/>
                </a:solidFill>
              </a:rPr>
              <a:t>У женщин риск инсульта выше </a:t>
            </a:r>
            <a:endParaRPr/>
          </a:p>
          <a:p>
            <a:pPr>
              <a:defRPr/>
            </a:pPr>
            <a:endParaRPr lang="ru-RU" sz="2800" b="1">
              <a:solidFill>
                <a:srgbClr val="C00000"/>
              </a:solidFill>
            </a:endParaRPr>
          </a:p>
          <a:p>
            <a:pPr>
              <a:defRPr/>
            </a:pPr>
            <a:r>
              <a:rPr lang="ru-RU" sz="2800"/>
              <a:t>Факторы, которые могут увеличить риск инсульта у  женщин: </a:t>
            </a:r>
            <a:endParaRPr/>
          </a:p>
          <a:p>
            <a:pPr marL="514350" indent="-514350">
              <a:buFont typeface="+mj-lt"/>
              <a:buAutoNum type="arabicPeriod"/>
              <a:defRPr/>
            </a:pPr>
            <a:r>
              <a:rPr lang="ru-RU" sz="2800"/>
              <a:t>Беременность</a:t>
            </a:r>
            <a:r>
              <a:rPr lang="ru-RU" sz="2800" i="1" u="sng"/>
              <a:t> </a:t>
            </a:r>
            <a:endParaRPr/>
          </a:p>
          <a:p>
            <a:pPr marL="514350" indent="-514350">
              <a:buFont typeface="+mj-lt"/>
              <a:buAutoNum type="arabicPeriod"/>
              <a:defRPr/>
            </a:pPr>
            <a:r>
              <a:rPr lang="ru-RU" sz="2800"/>
              <a:t>Некоторые осложнения беременности (преэклампсия/эклампсия, гестационный диабет) </a:t>
            </a:r>
            <a:endParaRPr/>
          </a:p>
          <a:p>
            <a:pPr marL="514350" indent="-514350">
              <a:buFont typeface="+mj-lt"/>
              <a:buAutoNum type="arabicPeriod"/>
              <a:defRPr/>
            </a:pPr>
            <a:r>
              <a:rPr lang="ru-RU" sz="2800"/>
              <a:t>Использование оральных контрацептивов (особенно в сочетании с курением) </a:t>
            </a:r>
          </a:p>
          <a:p>
            <a:pPr marL="514350" indent="-514350">
              <a:buFont typeface="+mj-lt"/>
              <a:buAutoNum type="arabicPeriod"/>
              <a:defRPr/>
            </a:pPr>
            <a:r>
              <a:rPr lang="ru-RU" sz="2800"/>
              <a:t> Постменопаузальная гормональная терапия</a:t>
            </a:r>
            <a:endParaRPr/>
          </a:p>
          <a:p>
            <a:pPr marL="514350" indent="-514350">
              <a:buFont typeface="+mj-lt"/>
              <a:buAutoNum type="arabicPeriod"/>
              <a:defRPr/>
            </a:pPr>
            <a:r>
              <a:rPr lang="ru-RU" sz="2800" b="1">
                <a:solidFill>
                  <a:srgbClr val="C00000"/>
                </a:solidFill>
              </a:rPr>
              <a:t>Все вышеперечисленное</a:t>
            </a:r>
            <a:endParaRPr/>
          </a:p>
          <a:p>
            <a:pPr>
              <a:defRPr/>
            </a:pPr>
            <a:endParaRPr lang="ru-RU" sz="2800"/>
          </a:p>
          <a:p>
            <a:pPr>
              <a:defRPr/>
            </a:pPr>
            <a:r>
              <a:rPr lang="ru-RU" sz="2800" b="1">
                <a:solidFill>
                  <a:srgbClr val="00B050"/>
                </a:solidFill>
              </a:rPr>
              <a:t>Обязательно обсудите  свой </a:t>
            </a:r>
            <a:endParaRPr/>
          </a:p>
          <a:p>
            <a:pPr>
              <a:defRPr/>
            </a:pPr>
            <a:r>
              <a:rPr lang="ru-RU" sz="2800" b="1">
                <a:solidFill>
                  <a:srgbClr val="00B050"/>
                </a:solidFill>
              </a:rPr>
              <a:t>индивидуальный риск с Вашим врачом!</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5"/>
          <p:cNvSpPr/>
          <p:nvPr/>
        </p:nvSpPr>
        <p:spPr bwMode="auto">
          <a:xfrm>
            <a:off x="388180" y="188640"/>
            <a:ext cx="8410513" cy="461665"/>
          </a:xfrm>
          <a:prstGeom prst="rect">
            <a:avLst/>
          </a:prstGeom>
        </p:spPr>
        <p:txBody>
          <a:bodyPr wrap="square">
            <a:spAutoFit/>
          </a:bodyPr>
          <a:lstStyle/>
          <a:p>
            <a:pPr>
              <a:defRPr/>
            </a:pPr>
            <a:r>
              <a:rPr lang="ru-RU" sz="2400" b="1">
                <a:solidFill>
                  <a:srgbClr val="4BACC6">
                    <a:lumMod val="50000"/>
                  </a:srgbClr>
                </a:solidFill>
              </a:rPr>
              <a:t>Психосоциальные факторы риска: стресс, тревога, депрессия</a:t>
            </a:r>
            <a:endParaRPr lang="ru-RU" sz="2400">
              <a:solidFill>
                <a:srgbClr val="4BACC6">
                  <a:lumMod val="50000"/>
                </a:srgbClr>
              </a:solidFill>
            </a:endParaRPr>
          </a:p>
        </p:txBody>
      </p:sp>
      <p:pic>
        <p:nvPicPr>
          <p:cNvPr id="5" name="Picture 2" descr="4202014stress400"/>
          <p:cNvPicPr>
            <a:picLocks noChangeAspect="1" noChangeArrowheads="1"/>
          </p:cNvPicPr>
          <p:nvPr/>
        </p:nvPicPr>
        <p:blipFill>
          <a:blip r:embed="rId2"/>
          <a:stretch/>
        </p:blipFill>
        <p:spPr bwMode="auto">
          <a:xfrm>
            <a:off x="7772657" y="5382812"/>
            <a:ext cx="1371343" cy="1412776"/>
          </a:xfrm>
          <a:prstGeom prst="rect">
            <a:avLst/>
          </a:prstGeom>
          <a:noFill/>
          <a:ln w="9525">
            <a:noFill/>
            <a:miter lim="800000"/>
            <a:headEnd/>
            <a:tailEnd/>
          </a:ln>
        </p:spPr>
      </p:pic>
      <p:sp>
        <p:nvSpPr>
          <p:cNvPr id="6" name="TextBox 8"/>
          <p:cNvSpPr>
            <a:spLocks/>
          </p:cNvSpPr>
          <p:nvPr/>
        </p:nvSpPr>
        <p:spPr bwMode="auto">
          <a:xfrm>
            <a:off x="719610" y="774936"/>
            <a:ext cx="7917421" cy="2308324"/>
          </a:xfrm>
          <a:prstGeom prst="rect">
            <a:avLst/>
          </a:prstGeom>
          <a:noFill/>
        </p:spPr>
        <p:txBody>
          <a:bodyPr wrap="square" rtlCol="0">
            <a:spAutoFit/>
          </a:bodyPr>
          <a:lstStyle/>
          <a:p>
            <a:pPr>
              <a:defRPr/>
            </a:pPr>
            <a:r>
              <a:rPr lang="ru-RU">
                <a:solidFill>
                  <a:prstClr val="black"/>
                </a:solidFill>
              </a:rPr>
              <a:t>В жизни всех нас бывают сложные ситуации. </a:t>
            </a:r>
            <a:r>
              <a:rPr lang="ru-RU" b="1">
                <a:solidFill>
                  <a:prstClr val="black"/>
                </a:solidFill>
              </a:rPr>
              <a:t>Стресс, периоды плохого настроения и тревоги </a:t>
            </a:r>
            <a:r>
              <a:rPr lang="ru-RU">
                <a:solidFill>
                  <a:prstClr val="black"/>
                </a:solidFill>
              </a:rPr>
              <a:t>– это нормальная часть жизни и естественные спутники человека.  </a:t>
            </a:r>
            <a:endParaRPr/>
          </a:p>
          <a:p>
            <a:pPr>
              <a:defRPr/>
            </a:pPr>
            <a:r>
              <a:rPr lang="ru-RU">
                <a:solidFill>
                  <a:prstClr val="black"/>
                </a:solidFill>
              </a:rPr>
              <a:t>Тем не менее, острые стрессовые ситуации и длительный хронический стресс могут вызывать медицинские проблемы, а за постоянно сниженным настроением или тревожностью могут скрываться </a:t>
            </a:r>
            <a:r>
              <a:rPr lang="ru-RU" b="1">
                <a:solidFill>
                  <a:prstClr val="black"/>
                </a:solidFill>
              </a:rPr>
              <a:t>депрессивное</a:t>
            </a:r>
            <a:r>
              <a:rPr lang="ru-RU">
                <a:solidFill>
                  <a:prstClr val="black"/>
                </a:solidFill>
              </a:rPr>
              <a:t> или </a:t>
            </a:r>
            <a:r>
              <a:rPr lang="ru-RU" b="1">
                <a:solidFill>
                  <a:prstClr val="black"/>
                </a:solidFill>
              </a:rPr>
              <a:t>тревожное расстройство</a:t>
            </a:r>
            <a:r>
              <a:rPr lang="ru-RU">
                <a:solidFill>
                  <a:prstClr val="black"/>
                </a:solidFill>
              </a:rPr>
              <a:t>, которые могут требовать медицинского вмешательства</a:t>
            </a:r>
          </a:p>
        </p:txBody>
      </p:sp>
      <p:sp>
        <p:nvSpPr>
          <p:cNvPr id="7" name="TextBox 10"/>
          <p:cNvSpPr>
            <a:spLocks/>
          </p:cNvSpPr>
          <p:nvPr/>
        </p:nvSpPr>
        <p:spPr bwMode="auto">
          <a:xfrm>
            <a:off x="537755" y="3936789"/>
            <a:ext cx="7924473" cy="2246769"/>
          </a:xfrm>
          <a:prstGeom prst="rect">
            <a:avLst/>
          </a:prstGeom>
          <a:noFill/>
        </p:spPr>
        <p:txBody>
          <a:bodyPr wrap="square" rtlCol="0">
            <a:spAutoFit/>
          </a:bodyPr>
          <a:lstStyle/>
          <a:p>
            <a:pPr marL="342900" indent="-342900">
              <a:buClr>
                <a:srgbClr val="FF0000"/>
              </a:buClr>
              <a:buFont typeface="+mj-lt"/>
              <a:buAutoNum type="arabicPeriod"/>
              <a:defRPr/>
            </a:pPr>
            <a:r>
              <a:rPr lang="ru-RU" sz="2000">
                <a:solidFill>
                  <a:prstClr val="black"/>
                </a:solidFill>
              </a:rPr>
              <a:t>Вы можете испытывать злость, страх, возбуждение или беззащитность</a:t>
            </a:r>
            <a:endParaRPr/>
          </a:p>
          <a:p>
            <a:pPr marL="342900" indent="-342900">
              <a:buClr>
                <a:srgbClr val="FF0000"/>
              </a:buClr>
              <a:buFont typeface="+mj-lt"/>
              <a:buAutoNum type="arabicPeriod"/>
              <a:defRPr/>
            </a:pPr>
            <a:r>
              <a:rPr lang="ru-RU" sz="2000">
                <a:solidFill>
                  <a:prstClr val="black"/>
                </a:solidFill>
              </a:rPr>
              <a:t>Нарушения сна</a:t>
            </a:r>
            <a:endParaRPr/>
          </a:p>
          <a:p>
            <a:pPr marL="342900" indent="-342900">
              <a:buClr>
                <a:srgbClr val="FF0000"/>
              </a:buClr>
              <a:buFont typeface="+mj-lt"/>
              <a:buAutoNum type="arabicPeriod"/>
              <a:defRPr/>
            </a:pPr>
            <a:r>
              <a:rPr lang="ru-RU" sz="2000">
                <a:solidFill>
                  <a:prstClr val="black"/>
                </a:solidFill>
              </a:rPr>
              <a:t>Появление головных болей, болей в спине и шее</a:t>
            </a:r>
            <a:endParaRPr/>
          </a:p>
          <a:p>
            <a:pPr marL="342900" indent="-342900">
              <a:buClr>
                <a:srgbClr val="FF0000"/>
              </a:buClr>
              <a:buFont typeface="+mj-lt"/>
              <a:buAutoNum type="arabicPeriod"/>
              <a:defRPr/>
            </a:pPr>
            <a:r>
              <a:rPr lang="ru-RU" sz="2000">
                <a:solidFill>
                  <a:prstClr val="black"/>
                </a:solidFill>
              </a:rPr>
              <a:t>Нездоровые привычки типа курения, злоупотребления алкоголем, употребления наркотиков, нарушение пищевого поведения</a:t>
            </a:r>
            <a:endParaRPr/>
          </a:p>
          <a:p>
            <a:pPr marL="342900" indent="-342900">
              <a:buClr>
                <a:srgbClr val="FF0000"/>
              </a:buClr>
              <a:buFont typeface="+mj-lt"/>
              <a:buAutoNum type="arabicPeriod"/>
              <a:defRPr/>
            </a:pPr>
            <a:r>
              <a:rPr lang="ru-RU" sz="2000">
                <a:solidFill>
                  <a:prstClr val="black"/>
                </a:solidFill>
              </a:rPr>
              <a:t>Все перечисленное верно</a:t>
            </a:r>
          </a:p>
        </p:txBody>
      </p:sp>
      <p:sp>
        <p:nvSpPr>
          <p:cNvPr id="8" name="Прямоугольник 1"/>
          <p:cNvSpPr/>
          <p:nvPr/>
        </p:nvSpPr>
        <p:spPr bwMode="auto">
          <a:xfrm>
            <a:off x="611645" y="3251203"/>
            <a:ext cx="7871835" cy="461665"/>
          </a:xfrm>
          <a:prstGeom prst="rect">
            <a:avLst/>
          </a:prstGeom>
        </p:spPr>
        <p:txBody>
          <a:bodyPr wrap="none">
            <a:spAutoFit/>
          </a:bodyPr>
          <a:lstStyle/>
          <a:p>
            <a:pPr>
              <a:defRPr/>
            </a:pPr>
            <a:r>
              <a:rPr lang="ru-RU" sz="2400" b="1">
                <a:solidFill>
                  <a:srgbClr val="00B050"/>
                </a:solidFill>
              </a:rPr>
              <a:t>Знаете ли Вы, какие симптомы могут говорить о стрессе?</a:t>
            </a:r>
            <a:endParaRPr lang="ru-RU" sz="2400">
              <a:solidFill>
                <a:prstClr val="black"/>
              </a:solidFill>
            </a:endParaRPr>
          </a:p>
        </p:txBody>
      </p:sp>
      <p:sp>
        <p:nvSpPr>
          <p:cNvPr id="9" name="TextBox 9"/>
          <p:cNvSpPr>
            <a:spLocks/>
          </p:cNvSpPr>
          <p:nvPr/>
        </p:nvSpPr>
        <p:spPr bwMode="auto">
          <a:xfrm>
            <a:off x="181427" y="1160348"/>
            <a:ext cx="457064" cy="1323439"/>
          </a:xfrm>
          <a:prstGeom prst="rect">
            <a:avLst/>
          </a:prstGeom>
          <a:noFill/>
        </p:spPr>
        <p:txBody>
          <a:bodyPr wrap="square" rtlCol="0">
            <a:spAutoFit/>
          </a:bodyPr>
          <a:lstStyle/>
          <a:p>
            <a:pPr>
              <a:defRPr/>
            </a:pPr>
            <a:r>
              <a:rPr lang="ru-RU" sz="8000">
                <a:solidFill>
                  <a:srgbClr val="FF0000"/>
                </a:solidFill>
              </a:rPr>
              <a:t>!</a:t>
            </a:r>
            <a:endParaRPr lang="ru-RU" sz="440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Прямоугольник 5"/>
          <p:cNvSpPr/>
          <p:nvPr/>
        </p:nvSpPr>
        <p:spPr bwMode="auto">
          <a:xfrm>
            <a:off x="388180" y="188640"/>
            <a:ext cx="8410513" cy="461665"/>
          </a:xfrm>
          <a:prstGeom prst="rect">
            <a:avLst/>
          </a:prstGeom>
        </p:spPr>
        <p:txBody>
          <a:bodyPr wrap="square">
            <a:spAutoFit/>
          </a:bodyPr>
          <a:lstStyle/>
          <a:p>
            <a:pPr>
              <a:defRPr/>
            </a:pPr>
            <a:r>
              <a:rPr lang="ru-RU" sz="2400" b="1">
                <a:solidFill>
                  <a:srgbClr val="4BACC6">
                    <a:lumMod val="50000"/>
                  </a:srgbClr>
                </a:solidFill>
              </a:rPr>
              <a:t>Психосоциальные факторы риска: стресс, тревога, депрессия</a:t>
            </a:r>
            <a:endParaRPr lang="ru-RU" sz="2400">
              <a:solidFill>
                <a:srgbClr val="4BACC6">
                  <a:lumMod val="50000"/>
                </a:srgbClr>
              </a:solidFill>
            </a:endParaRPr>
          </a:p>
        </p:txBody>
      </p:sp>
      <p:pic>
        <p:nvPicPr>
          <p:cNvPr id="5" name="Picture 2" descr="4202014stress400"/>
          <p:cNvPicPr>
            <a:picLocks noChangeAspect="1" noChangeArrowheads="1"/>
          </p:cNvPicPr>
          <p:nvPr/>
        </p:nvPicPr>
        <p:blipFill>
          <a:blip r:embed="rId2"/>
          <a:stretch/>
        </p:blipFill>
        <p:spPr bwMode="auto">
          <a:xfrm>
            <a:off x="7772657" y="5382812"/>
            <a:ext cx="1371343" cy="1412776"/>
          </a:xfrm>
          <a:prstGeom prst="rect">
            <a:avLst/>
          </a:prstGeom>
          <a:noFill/>
          <a:ln w="9525">
            <a:noFill/>
            <a:miter lim="800000"/>
            <a:headEnd/>
            <a:tailEnd/>
          </a:ln>
        </p:spPr>
      </p:pic>
      <p:sp>
        <p:nvSpPr>
          <p:cNvPr id="6" name="TextBox 8"/>
          <p:cNvSpPr>
            <a:spLocks/>
          </p:cNvSpPr>
          <p:nvPr/>
        </p:nvSpPr>
        <p:spPr bwMode="auto">
          <a:xfrm>
            <a:off x="719610" y="774936"/>
            <a:ext cx="7917421" cy="2308324"/>
          </a:xfrm>
          <a:prstGeom prst="rect">
            <a:avLst/>
          </a:prstGeom>
          <a:noFill/>
        </p:spPr>
        <p:txBody>
          <a:bodyPr wrap="square" rtlCol="0">
            <a:spAutoFit/>
          </a:bodyPr>
          <a:lstStyle/>
          <a:p>
            <a:pPr>
              <a:defRPr/>
            </a:pPr>
            <a:r>
              <a:rPr lang="ru-RU">
                <a:solidFill>
                  <a:prstClr val="black"/>
                </a:solidFill>
              </a:rPr>
              <a:t>В жизни всех нас бывают сложные ситуации. </a:t>
            </a:r>
            <a:r>
              <a:rPr lang="ru-RU" b="1">
                <a:solidFill>
                  <a:prstClr val="black"/>
                </a:solidFill>
              </a:rPr>
              <a:t>Стресс, периоды плохого настроения и тревоги </a:t>
            </a:r>
            <a:r>
              <a:rPr lang="ru-RU">
                <a:solidFill>
                  <a:prstClr val="black"/>
                </a:solidFill>
              </a:rPr>
              <a:t>– это нормальная часть жизни и естественные спутники человека.  </a:t>
            </a:r>
            <a:endParaRPr/>
          </a:p>
          <a:p>
            <a:pPr>
              <a:defRPr/>
            </a:pPr>
            <a:r>
              <a:rPr lang="ru-RU">
                <a:solidFill>
                  <a:prstClr val="black"/>
                </a:solidFill>
              </a:rPr>
              <a:t>Тем не менее, острые стрессовые ситуации и длительный хронический стресс могут вызывать медицинские проблемы, а за постоянно сниженным настроением или тревожностью могут скрываться </a:t>
            </a:r>
            <a:r>
              <a:rPr lang="ru-RU" b="1">
                <a:solidFill>
                  <a:prstClr val="black"/>
                </a:solidFill>
              </a:rPr>
              <a:t>депрессивное</a:t>
            </a:r>
            <a:r>
              <a:rPr lang="ru-RU">
                <a:solidFill>
                  <a:prstClr val="black"/>
                </a:solidFill>
              </a:rPr>
              <a:t> или </a:t>
            </a:r>
            <a:r>
              <a:rPr lang="ru-RU" b="1">
                <a:solidFill>
                  <a:prstClr val="black"/>
                </a:solidFill>
              </a:rPr>
              <a:t>тревожное расстройство</a:t>
            </a:r>
            <a:r>
              <a:rPr lang="ru-RU">
                <a:solidFill>
                  <a:prstClr val="black"/>
                </a:solidFill>
              </a:rPr>
              <a:t>, которые могут требовать медицинского вмешательства</a:t>
            </a:r>
          </a:p>
        </p:txBody>
      </p:sp>
      <p:sp>
        <p:nvSpPr>
          <p:cNvPr id="7" name="TextBox 10"/>
          <p:cNvSpPr>
            <a:spLocks/>
          </p:cNvSpPr>
          <p:nvPr/>
        </p:nvSpPr>
        <p:spPr bwMode="auto">
          <a:xfrm>
            <a:off x="537755" y="3936789"/>
            <a:ext cx="7924473" cy="2246769"/>
          </a:xfrm>
          <a:prstGeom prst="rect">
            <a:avLst/>
          </a:prstGeom>
          <a:noFill/>
        </p:spPr>
        <p:txBody>
          <a:bodyPr wrap="square" rtlCol="0">
            <a:spAutoFit/>
          </a:bodyPr>
          <a:lstStyle/>
          <a:p>
            <a:pPr marL="342900" indent="-342900">
              <a:buClr>
                <a:srgbClr val="FF0000"/>
              </a:buClr>
              <a:buFont typeface="+mj-lt"/>
              <a:buAutoNum type="arabicPeriod"/>
              <a:defRPr/>
            </a:pPr>
            <a:r>
              <a:rPr lang="ru-RU" sz="2000">
                <a:solidFill>
                  <a:prstClr val="black"/>
                </a:solidFill>
              </a:rPr>
              <a:t>Вы можете испытывать злость, страх, возбуждение или беззащитность</a:t>
            </a:r>
            <a:endParaRPr/>
          </a:p>
          <a:p>
            <a:pPr marL="342900" indent="-342900">
              <a:buClr>
                <a:srgbClr val="FF0000"/>
              </a:buClr>
              <a:buFont typeface="+mj-lt"/>
              <a:buAutoNum type="arabicPeriod"/>
              <a:defRPr/>
            </a:pPr>
            <a:r>
              <a:rPr lang="ru-RU" sz="2000">
                <a:solidFill>
                  <a:prstClr val="black"/>
                </a:solidFill>
              </a:rPr>
              <a:t>Нарушения сна</a:t>
            </a:r>
            <a:endParaRPr/>
          </a:p>
          <a:p>
            <a:pPr marL="342900" indent="-342900">
              <a:buClr>
                <a:srgbClr val="FF0000"/>
              </a:buClr>
              <a:buFont typeface="+mj-lt"/>
              <a:buAutoNum type="arabicPeriod"/>
              <a:defRPr/>
            </a:pPr>
            <a:r>
              <a:rPr lang="ru-RU" sz="2000">
                <a:solidFill>
                  <a:prstClr val="black"/>
                </a:solidFill>
              </a:rPr>
              <a:t>Появление головных болей, болей в спине и шее</a:t>
            </a:r>
            <a:endParaRPr/>
          </a:p>
          <a:p>
            <a:pPr marL="342900" indent="-342900">
              <a:buClr>
                <a:srgbClr val="FF0000"/>
              </a:buClr>
              <a:buFont typeface="+mj-lt"/>
              <a:buAutoNum type="arabicPeriod"/>
              <a:defRPr/>
            </a:pPr>
            <a:r>
              <a:rPr lang="ru-RU" sz="2000">
                <a:solidFill>
                  <a:prstClr val="black"/>
                </a:solidFill>
              </a:rPr>
              <a:t>Нездоровые привычки типа курения, злоупотребления алкоголем, употребления наркотиков, нарушение пищевого поведения</a:t>
            </a:r>
            <a:endParaRPr/>
          </a:p>
          <a:p>
            <a:pPr marL="342900" indent="-342900">
              <a:buClr>
                <a:srgbClr val="FF0000"/>
              </a:buClr>
              <a:buFont typeface="+mj-lt"/>
              <a:buAutoNum type="arabicPeriod"/>
              <a:defRPr/>
            </a:pPr>
            <a:r>
              <a:rPr lang="ru-RU" sz="2000" b="1">
                <a:solidFill>
                  <a:srgbClr val="C00000"/>
                </a:solidFill>
              </a:rPr>
              <a:t>Все перечисленное верно</a:t>
            </a:r>
          </a:p>
        </p:txBody>
      </p:sp>
      <p:sp>
        <p:nvSpPr>
          <p:cNvPr id="8" name="Прямоугольник 1"/>
          <p:cNvSpPr/>
          <p:nvPr/>
        </p:nvSpPr>
        <p:spPr bwMode="auto">
          <a:xfrm>
            <a:off x="611645" y="3251203"/>
            <a:ext cx="7871835" cy="461665"/>
          </a:xfrm>
          <a:prstGeom prst="rect">
            <a:avLst/>
          </a:prstGeom>
        </p:spPr>
        <p:txBody>
          <a:bodyPr wrap="none">
            <a:spAutoFit/>
          </a:bodyPr>
          <a:lstStyle/>
          <a:p>
            <a:pPr>
              <a:defRPr/>
            </a:pPr>
            <a:r>
              <a:rPr lang="ru-RU" sz="2400" b="1">
                <a:solidFill>
                  <a:srgbClr val="00B050"/>
                </a:solidFill>
              </a:rPr>
              <a:t>Знаете ли Вы, какие симптомы могут говорить о стрессе?</a:t>
            </a:r>
            <a:endParaRPr lang="ru-RU" sz="2400">
              <a:solidFill>
                <a:prstClr val="black"/>
              </a:solidFill>
            </a:endParaRPr>
          </a:p>
        </p:txBody>
      </p:sp>
      <p:sp>
        <p:nvSpPr>
          <p:cNvPr id="9" name="TextBox 9"/>
          <p:cNvSpPr>
            <a:spLocks/>
          </p:cNvSpPr>
          <p:nvPr/>
        </p:nvSpPr>
        <p:spPr bwMode="auto">
          <a:xfrm>
            <a:off x="181427" y="1160348"/>
            <a:ext cx="457064" cy="1323439"/>
          </a:xfrm>
          <a:prstGeom prst="rect">
            <a:avLst/>
          </a:prstGeom>
          <a:noFill/>
        </p:spPr>
        <p:txBody>
          <a:bodyPr wrap="square" rtlCol="0">
            <a:spAutoFit/>
          </a:bodyPr>
          <a:lstStyle/>
          <a:p>
            <a:pPr>
              <a:defRPr/>
            </a:pPr>
            <a:r>
              <a:rPr lang="ru-RU" sz="8000">
                <a:solidFill>
                  <a:srgbClr val="FF0000"/>
                </a:solidFill>
              </a:rPr>
              <a:t>!</a:t>
            </a:r>
            <a:endParaRPr lang="ru-RU" sz="440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4"/>
          <p:cNvSpPr>
            <a:spLocks/>
          </p:cNvSpPr>
          <p:nvPr/>
        </p:nvSpPr>
        <p:spPr bwMode="auto">
          <a:xfrm>
            <a:off x="227702" y="957974"/>
            <a:ext cx="8365068" cy="2616101"/>
          </a:xfrm>
          <a:prstGeom prst="rect">
            <a:avLst/>
          </a:prstGeom>
          <a:noFill/>
        </p:spPr>
        <p:txBody>
          <a:bodyPr wrap="square" rtlCol="0">
            <a:spAutoFit/>
          </a:bodyPr>
          <a:lstStyle/>
          <a:p>
            <a:pPr>
              <a:buClr>
                <a:srgbClr val="7030A0"/>
              </a:buClr>
              <a:defRPr/>
            </a:pPr>
            <a:endParaRPr lang="ru-RU" sz="2400" b="1">
              <a:solidFill>
                <a:srgbClr val="FFC000"/>
              </a:solidFill>
            </a:endParaRPr>
          </a:p>
          <a:p>
            <a:pPr>
              <a:buClr>
                <a:srgbClr val="7030A0"/>
              </a:buClr>
              <a:buFont typeface="Wingdings"/>
              <a:buChar char=""/>
              <a:defRPr/>
            </a:pPr>
            <a:r>
              <a:rPr lang="ru-RU" sz="2000">
                <a:solidFill>
                  <a:prstClr val="black"/>
                </a:solidFill>
              </a:rPr>
              <a:t> Полноценно и вкусно питайтесь</a:t>
            </a:r>
            <a:endParaRPr/>
          </a:p>
          <a:p>
            <a:pPr>
              <a:buClr>
                <a:srgbClr val="7030A0"/>
              </a:buClr>
              <a:buFont typeface="Wingdings"/>
              <a:buChar char=""/>
              <a:defRPr/>
            </a:pPr>
            <a:r>
              <a:rPr lang="ru-RU" sz="2000">
                <a:solidFill>
                  <a:prstClr val="black"/>
                </a:solidFill>
              </a:rPr>
              <a:t> Регулярно давайте себе достаточную физическую нагрузку</a:t>
            </a:r>
            <a:endParaRPr/>
          </a:p>
          <a:p>
            <a:pPr>
              <a:buClr>
                <a:srgbClr val="7030A0"/>
              </a:buClr>
              <a:buFont typeface="Wingdings"/>
              <a:buChar char=""/>
              <a:defRPr/>
            </a:pPr>
            <a:r>
              <a:rPr lang="ru-RU" sz="2000">
                <a:solidFill>
                  <a:prstClr val="black"/>
                </a:solidFill>
              </a:rPr>
              <a:t> Старайтесь полноценно отдыхать ночью (длительность ночного сна не менее 7-8 часов)</a:t>
            </a:r>
            <a:endParaRPr/>
          </a:p>
          <a:p>
            <a:pPr>
              <a:buClr>
                <a:srgbClr val="7030A0"/>
              </a:buClr>
              <a:buFont typeface="Wingdings"/>
              <a:buChar char=""/>
              <a:defRPr/>
            </a:pPr>
            <a:r>
              <a:rPr lang="ru-RU" sz="2000">
                <a:solidFill>
                  <a:prstClr val="black"/>
                </a:solidFill>
              </a:rPr>
              <a:t> Старайтесь каждый день найти хотя бы 15-20 минут, чтобы спокойно посидеть, расслабиться и подумать о чем-то хорошем</a:t>
            </a:r>
          </a:p>
          <a:p>
            <a:pPr>
              <a:buClr>
                <a:srgbClr val="7030A0"/>
              </a:buClr>
              <a:defRPr/>
            </a:pPr>
            <a:endParaRPr lang="ru-RU" sz="2000">
              <a:solidFill>
                <a:prstClr val="black"/>
              </a:solidFill>
            </a:endParaRPr>
          </a:p>
        </p:txBody>
      </p:sp>
      <p:sp>
        <p:nvSpPr>
          <p:cNvPr id="5" name="Прямоугольник 5"/>
          <p:cNvSpPr/>
          <p:nvPr/>
        </p:nvSpPr>
        <p:spPr bwMode="auto">
          <a:xfrm>
            <a:off x="13732" y="260648"/>
            <a:ext cx="8820472" cy="830997"/>
          </a:xfrm>
          <a:prstGeom prst="rect">
            <a:avLst/>
          </a:prstGeom>
        </p:spPr>
        <p:txBody>
          <a:bodyPr wrap="square">
            <a:spAutoFit/>
          </a:bodyPr>
          <a:lstStyle/>
          <a:p>
            <a:pPr algn="ctr">
              <a:defRPr/>
            </a:pPr>
            <a:r>
              <a:rPr lang="ru-RU" sz="2400" b="1">
                <a:solidFill>
                  <a:srgbClr val="4BACC6">
                    <a:lumMod val="50000"/>
                  </a:srgbClr>
                </a:solidFill>
              </a:rPr>
              <a:t>Многие компоненты здорового образа жизни помогают нам справляться со стрессом</a:t>
            </a:r>
            <a:endParaRPr lang="ru-RU" sz="2400">
              <a:solidFill>
                <a:srgbClr val="4BACC6">
                  <a:lumMod val="50000"/>
                </a:srgbClr>
              </a:solidFill>
            </a:endParaRPr>
          </a:p>
        </p:txBody>
      </p:sp>
      <p:sp>
        <p:nvSpPr>
          <p:cNvPr id="6" name="Прямоугольник 1"/>
          <p:cNvSpPr/>
          <p:nvPr/>
        </p:nvSpPr>
        <p:spPr bwMode="auto">
          <a:xfrm>
            <a:off x="1847658" y="3732064"/>
            <a:ext cx="6745112" cy="923330"/>
          </a:xfrm>
          <a:prstGeom prst="rect">
            <a:avLst/>
          </a:prstGeom>
        </p:spPr>
        <p:txBody>
          <a:bodyPr wrap="square">
            <a:spAutoFit/>
          </a:bodyPr>
          <a:lstStyle/>
          <a:p>
            <a:pPr>
              <a:buClr>
                <a:srgbClr val="7030A0"/>
              </a:buClr>
              <a:defRPr/>
            </a:pPr>
            <a:r>
              <a:rPr lang="ru-RU" b="1">
                <a:solidFill>
                  <a:prstClr val="black"/>
                </a:solidFill>
              </a:rPr>
              <a:t>Не снимайте стресс с помощью дурных привычек. Курение, избыточные количества алкоголя и кофеина могут на самом деле усиливать напряжение </a:t>
            </a:r>
          </a:p>
        </p:txBody>
      </p:sp>
      <p:sp>
        <p:nvSpPr>
          <p:cNvPr id="7" name="TextBox 6"/>
          <p:cNvSpPr>
            <a:spLocks/>
          </p:cNvSpPr>
          <p:nvPr/>
        </p:nvSpPr>
        <p:spPr bwMode="auto">
          <a:xfrm>
            <a:off x="1343517" y="3585307"/>
            <a:ext cx="457064" cy="1323439"/>
          </a:xfrm>
          <a:prstGeom prst="rect">
            <a:avLst/>
          </a:prstGeom>
          <a:noFill/>
        </p:spPr>
        <p:txBody>
          <a:bodyPr wrap="square" rtlCol="0">
            <a:spAutoFit/>
          </a:bodyPr>
          <a:lstStyle/>
          <a:p>
            <a:pPr>
              <a:defRPr/>
            </a:pPr>
            <a:r>
              <a:rPr lang="ru-RU" sz="8000">
                <a:solidFill>
                  <a:srgbClr val="FF0000"/>
                </a:solidFill>
              </a:rPr>
              <a:t>!</a:t>
            </a:r>
            <a:endParaRPr lang="ru-RU" sz="4400">
              <a:solidFill>
                <a:srgbClr val="FF0000"/>
              </a:solidFill>
            </a:endParaRPr>
          </a:p>
        </p:txBody>
      </p:sp>
      <p:pic>
        <p:nvPicPr>
          <p:cNvPr id="8" name="Рисунок 2"/>
          <p:cNvPicPr>
            <a:picLocks noChangeAspect="1"/>
          </p:cNvPicPr>
          <p:nvPr/>
        </p:nvPicPr>
        <p:blipFill>
          <a:blip r:embed="rId2"/>
          <a:stretch/>
        </p:blipFill>
        <p:spPr bwMode="auto">
          <a:xfrm>
            <a:off x="6667822" y="4870324"/>
            <a:ext cx="2152650" cy="1895474"/>
          </a:xfrm>
          <a:prstGeom prst="rect">
            <a:avLst/>
          </a:prstGeom>
        </p:spPr>
      </p:pic>
      <p:pic>
        <p:nvPicPr>
          <p:cNvPr id="9" name="Рисунок 3"/>
          <p:cNvPicPr>
            <a:picLocks noChangeAspect="1"/>
          </p:cNvPicPr>
          <p:nvPr/>
        </p:nvPicPr>
        <p:blipFill>
          <a:blip r:embed="rId3"/>
          <a:stretch/>
        </p:blipFill>
        <p:spPr bwMode="auto">
          <a:xfrm>
            <a:off x="78621" y="4901032"/>
            <a:ext cx="2766179" cy="19171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Box 4"/>
          <p:cNvSpPr>
            <a:spLocks/>
          </p:cNvSpPr>
          <p:nvPr/>
        </p:nvSpPr>
        <p:spPr bwMode="auto">
          <a:xfrm>
            <a:off x="180622" y="1027674"/>
            <a:ext cx="8342489" cy="5216813"/>
          </a:xfrm>
          <a:prstGeom prst="rect">
            <a:avLst/>
          </a:prstGeom>
          <a:noFill/>
        </p:spPr>
        <p:txBody>
          <a:bodyPr wrap="square" rtlCol="0">
            <a:spAutoFit/>
          </a:bodyPr>
          <a:lstStyle/>
          <a:p>
            <a:pPr>
              <a:spcAft>
                <a:spcPts val="600"/>
              </a:spcAft>
              <a:buClr>
                <a:srgbClr val="7030A0"/>
              </a:buClr>
              <a:buFont typeface="Wingdings"/>
              <a:buChar char=""/>
              <a:defRPr/>
            </a:pPr>
            <a:r>
              <a:rPr lang="ru-RU">
                <a:solidFill>
                  <a:prstClr val="black"/>
                </a:solidFill>
              </a:rPr>
              <a:t> Старайтесь мыслить позитивно. </a:t>
            </a:r>
            <a:endParaRPr/>
          </a:p>
          <a:p>
            <a:pPr>
              <a:spcAft>
                <a:spcPts val="600"/>
              </a:spcAft>
              <a:buClr>
                <a:srgbClr val="7030A0"/>
              </a:buClr>
              <a:buFont typeface="Wingdings"/>
              <a:buChar char=""/>
              <a:defRPr/>
            </a:pPr>
            <a:r>
              <a:rPr lang="ru-RU">
                <a:solidFill>
                  <a:prstClr val="black"/>
                </a:solidFill>
              </a:rPr>
              <a:t> Старайтесь ежедневно находить время, пусть даже его будет совсем немного, для дел, которые доставляют вам удовольствие</a:t>
            </a:r>
            <a:endParaRPr/>
          </a:p>
          <a:p>
            <a:pPr>
              <a:spcAft>
                <a:spcPts val="600"/>
              </a:spcAft>
              <a:buClr>
                <a:srgbClr val="7030A0"/>
              </a:buClr>
              <a:buFont typeface="Wingdings"/>
              <a:buChar char=""/>
              <a:defRPr/>
            </a:pPr>
            <a:r>
              <a:rPr lang="ru-RU">
                <a:solidFill>
                  <a:prstClr val="black"/>
                </a:solidFill>
              </a:rPr>
              <a:t> Учитесь говорить «нет», не обещайте никому слишком много</a:t>
            </a:r>
            <a:endParaRPr/>
          </a:p>
          <a:p>
            <a:pPr>
              <a:spcAft>
                <a:spcPts val="600"/>
              </a:spcAft>
              <a:buClr>
                <a:srgbClr val="7030A0"/>
              </a:buClr>
              <a:buFont typeface="Wingdings"/>
              <a:buChar char=""/>
              <a:defRPr/>
            </a:pPr>
            <a:r>
              <a:rPr lang="ru-RU">
                <a:solidFill>
                  <a:prstClr val="black"/>
                </a:solidFill>
              </a:rPr>
              <a:t> Все ваши чувства имеют право на существование. Учитесь вербализировать свои желания и эмоции. Вероятность того, что ваши близкие Вас поймут и учтут ваши потребности будет выше, если Вы прямо скажете о возникшей проблеме.</a:t>
            </a:r>
            <a:endParaRPr/>
          </a:p>
          <a:p>
            <a:pPr>
              <a:spcAft>
                <a:spcPts val="600"/>
              </a:spcAft>
              <a:buClr>
                <a:srgbClr val="7030A0"/>
              </a:buClr>
              <a:buFont typeface="Wingdings"/>
              <a:buChar char=""/>
              <a:defRPr/>
            </a:pPr>
            <a:r>
              <a:rPr lang="ru-RU">
                <a:solidFill>
                  <a:prstClr val="black"/>
                </a:solidFill>
              </a:rPr>
              <a:t> Живите «здесь и сейчас», используйте приемы осознанности </a:t>
            </a:r>
            <a:endParaRPr/>
          </a:p>
          <a:p>
            <a:pPr>
              <a:spcAft>
                <a:spcPts val="600"/>
              </a:spcAft>
              <a:buClr>
                <a:srgbClr val="7030A0"/>
              </a:buClr>
              <a:buFont typeface="Wingdings"/>
              <a:buChar char=""/>
              <a:defRPr/>
            </a:pPr>
            <a:r>
              <a:rPr lang="ru-RU">
                <a:solidFill>
                  <a:prstClr val="black"/>
                </a:solidFill>
              </a:rPr>
              <a:t> Попробуйте прогнозировать заранее ситуации, которые могут вас расстроить. Вероятно,  многого  удастся избежать</a:t>
            </a:r>
            <a:endParaRPr/>
          </a:p>
          <a:p>
            <a:pPr>
              <a:spcAft>
                <a:spcPts val="600"/>
              </a:spcAft>
              <a:buClr>
                <a:srgbClr val="7030A0"/>
              </a:buClr>
              <a:buFont typeface="Wingdings"/>
              <a:buChar char=""/>
              <a:defRPr/>
            </a:pPr>
            <a:r>
              <a:rPr lang="ru-RU">
                <a:solidFill>
                  <a:prstClr val="black"/>
                </a:solidFill>
              </a:rPr>
              <a:t> Постарайтесь снизить темп своей жизни. В этом помогает планирование: пишите списки того, что требуется сделать, зарезервируйте для этого достаточно времени . Ставьте реалистичные цели, решайте крупные задачи поэтапно</a:t>
            </a:r>
            <a:endParaRPr/>
          </a:p>
          <a:p>
            <a:pPr>
              <a:spcAft>
                <a:spcPts val="600"/>
              </a:spcAft>
              <a:buClr>
                <a:srgbClr val="7030A0"/>
              </a:buClr>
              <a:buFont typeface="Wingdings"/>
              <a:buChar char=""/>
              <a:defRPr/>
            </a:pPr>
            <a:r>
              <a:rPr lang="ru-RU">
                <a:solidFill>
                  <a:prstClr val="black"/>
                </a:solidFill>
              </a:rPr>
              <a:t> Продолжайте учиться при малейшей возможности</a:t>
            </a:r>
            <a:endParaRPr/>
          </a:p>
          <a:p>
            <a:pPr>
              <a:spcAft>
                <a:spcPts val="600"/>
              </a:spcAft>
              <a:buClr>
                <a:srgbClr val="7030A0"/>
              </a:buClr>
              <a:buFont typeface="Wingdings"/>
              <a:buChar char=""/>
              <a:defRPr/>
            </a:pPr>
            <a:r>
              <a:rPr lang="ru-RU">
                <a:solidFill>
                  <a:prstClr val="black"/>
                </a:solidFill>
              </a:rPr>
              <a:t> Старайтесь смотреть на мир с благодарностью и помогать другим людям</a:t>
            </a:r>
            <a:endParaRPr/>
          </a:p>
          <a:p>
            <a:pPr>
              <a:spcAft>
                <a:spcPts val="600"/>
              </a:spcAft>
              <a:buClr>
                <a:srgbClr val="7030A0"/>
              </a:buClr>
              <a:buFont typeface="Wingdings"/>
              <a:buChar char=""/>
              <a:defRPr/>
            </a:pPr>
            <a:r>
              <a:rPr lang="ru-RU">
                <a:solidFill>
                  <a:prstClr val="black"/>
                </a:solidFill>
              </a:rPr>
              <a:t> Чаще смейтесь или улыбайтесь</a:t>
            </a:r>
          </a:p>
        </p:txBody>
      </p:sp>
      <p:sp>
        <p:nvSpPr>
          <p:cNvPr id="5" name="Прямоугольник 5"/>
          <p:cNvSpPr/>
          <p:nvPr/>
        </p:nvSpPr>
        <p:spPr bwMode="auto">
          <a:xfrm>
            <a:off x="180622" y="0"/>
            <a:ext cx="8820472" cy="830997"/>
          </a:xfrm>
          <a:prstGeom prst="rect">
            <a:avLst/>
          </a:prstGeom>
        </p:spPr>
        <p:txBody>
          <a:bodyPr wrap="square">
            <a:spAutoFit/>
          </a:bodyPr>
          <a:lstStyle/>
          <a:p>
            <a:pPr>
              <a:defRPr/>
            </a:pPr>
            <a:r>
              <a:rPr lang="ru-RU" sz="2400" b="1">
                <a:solidFill>
                  <a:srgbClr val="00B050"/>
                </a:solidFill>
              </a:rPr>
              <a:t>Другие способы борьбы со стрессом и поддержания эмоционального благополучия:</a:t>
            </a:r>
            <a:endParaRPr lang="ru-RU" sz="2400">
              <a:solidFill>
                <a:srgbClr val="00B050"/>
              </a:solidFill>
            </a:endParaRPr>
          </a:p>
        </p:txBody>
      </p:sp>
      <p:pic>
        <p:nvPicPr>
          <p:cNvPr id="6" name="Picture 2"/>
          <p:cNvPicPr>
            <a:picLocks noChangeAspect="1" noChangeArrowheads="1"/>
          </p:cNvPicPr>
          <p:nvPr/>
        </p:nvPicPr>
        <p:blipFill>
          <a:blip r:embed="rId2"/>
          <a:stretch/>
        </p:blipFill>
        <p:spPr bwMode="auto">
          <a:xfrm>
            <a:off x="7616779" y="5418668"/>
            <a:ext cx="1527221" cy="138449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1"/>
          <p:cNvSpPr>
            <a:spLocks noGrp="1"/>
          </p:cNvSpPr>
          <p:nvPr>
            <p:ph type="title"/>
          </p:nvPr>
        </p:nvSpPr>
        <p:spPr bwMode="auto">
          <a:xfrm>
            <a:off x="539552" y="2636912"/>
            <a:ext cx="8208912" cy="1647056"/>
          </a:xfrm>
        </p:spPr>
        <p:txBody>
          <a:bodyPr>
            <a:noAutofit/>
          </a:bodyPr>
          <a:lstStyle/>
          <a:p>
            <a:pPr>
              <a:defRPr/>
            </a:pPr>
            <a:r>
              <a:rPr lang="ru-RU" sz="3600" b="1">
                <a:solidFill>
                  <a:srgbClr val="336600"/>
                </a:solidFill>
              </a:rPr>
              <a:t>ПРОЙДИТЕ ДИСПАНСЕРИЗАЦИЮ!</a:t>
            </a:r>
            <a:br>
              <a:rPr lang="ru-RU" sz="3600" b="1">
                <a:solidFill>
                  <a:srgbClr val="336600"/>
                </a:solidFill>
              </a:rPr>
            </a:br>
            <a:r>
              <a:rPr lang="ru-RU" sz="3600" b="1">
                <a:solidFill>
                  <a:srgbClr val="336600"/>
                </a:solidFill>
              </a:rPr>
              <a:t>ПОСЕТИТЕ ЦЕНТР ЗДОРОВЬЯ!</a:t>
            </a:r>
            <a:br>
              <a:rPr lang="ru-RU" sz="3600" b="1">
                <a:solidFill>
                  <a:srgbClr val="336600"/>
                </a:solidFill>
              </a:rPr>
            </a:br>
            <a:r>
              <a:rPr lang="ru-RU" sz="3600" b="1">
                <a:solidFill>
                  <a:srgbClr val="C00000"/>
                </a:solidFill>
              </a:rPr>
              <a:t>БУДЬТЕ ЗДОРОВЫ!</a:t>
            </a:r>
          </a:p>
        </p:txBody>
      </p:sp>
      <p:pic>
        <p:nvPicPr>
          <p:cNvPr id="5" name="Рисунок 2"/>
          <p:cNvPicPr>
            <a:picLocks noChangeAspect="1"/>
          </p:cNvPicPr>
          <p:nvPr/>
        </p:nvPicPr>
        <p:blipFill>
          <a:blip r:embed="rId2"/>
          <a:stretch/>
        </p:blipFill>
        <p:spPr bwMode="auto">
          <a:xfrm>
            <a:off x="3131840" y="476672"/>
            <a:ext cx="2664295" cy="1711810"/>
          </a:xfrm>
          <a:prstGeom prst="rect">
            <a:avLst/>
          </a:prstGeom>
        </p:spPr>
      </p:pic>
      <p:pic>
        <p:nvPicPr>
          <p:cNvPr id="6" name="Рисунок 5"/>
          <p:cNvPicPr>
            <a:picLocks noChangeAspect="1"/>
          </p:cNvPicPr>
          <p:nvPr/>
        </p:nvPicPr>
        <p:blipFill>
          <a:blip r:embed="rId3"/>
          <a:stretch/>
        </p:blipFill>
        <p:spPr bwMode="auto">
          <a:xfrm>
            <a:off x="3347863" y="4725144"/>
            <a:ext cx="2628900" cy="1743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1"/>
          <p:cNvSpPr>
            <a:spLocks noChangeArrowheads="1"/>
          </p:cNvSpPr>
          <p:nvPr/>
        </p:nvSpPr>
        <p:spPr bwMode="auto">
          <a:xfrm>
            <a:off x="721445" y="479148"/>
            <a:ext cx="7797421" cy="4616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algn="just">
              <a:spcBef>
                <a:spcPts val="0"/>
              </a:spcBef>
              <a:spcAft>
                <a:spcPts val="0"/>
              </a:spcAft>
              <a:defRPr/>
            </a:pPr>
            <a:r>
              <a:rPr lang="ru-RU" sz="2400" b="1">
                <a:solidFill>
                  <a:srgbClr val="4BACC6">
                    <a:lumMod val="50000"/>
                  </a:srgbClr>
                </a:solidFill>
                <a:ea typeface="Times New Roman"/>
                <a:cs typeface="Arial"/>
              </a:rPr>
              <a:t>Какие симптомы могут указывать на мозговой инсульт?</a:t>
            </a:r>
            <a:endParaRPr lang="ru-RU" sz="2400">
              <a:solidFill>
                <a:srgbClr val="4BACC6">
                  <a:lumMod val="50000"/>
                </a:srgbClr>
              </a:solidFill>
              <a:ea typeface="Times New Roman"/>
              <a:cs typeface="Arial"/>
            </a:endParaRPr>
          </a:p>
        </p:txBody>
      </p:sp>
      <p:sp>
        <p:nvSpPr>
          <p:cNvPr id="5" name="Прямоугольник 5"/>
          <p:cNvSpPr/>
          <p:nvPr/>
        </p:nvSpPr>
        <p:spPr bwMode="auto">
          <a:xfrm>
            <a:off x="529433" y="1628800"/>
            <a:ext cx="7416824" cy="3585597"/>
          </a:xfrm>
          <a:prstGeom prst="rect">
            <a:avLst/>
          </a:prstGeom>
        </p:spPr>
        <p:txBody>
          <a:bodyPr wrap="square">
            <a:spAutoFit/>
          </a:bodyPr>
          <a:lstStyle/>
          <a:p>
            <a:pPr marL="514350" indent="-514350">
              <a:spcAft>
                <a:spcPts val="600"/>
              </a:spcAft>
              <a:buClr>
                <a:srgbClr val="FF0000"/>
              </a:buClr>
              <a:buFont typeface="+mj-lt"/>
              <a:buAutoNum type="arabicPeriod"/>
              <a:defRPr/>
            </a:pPr>
            <a:r>
              <a:rPr lang="ru-RU" sz="2400">
                <a:solidFill>
                  <a:prstClr val="black"/>
                </a:solidFill>
              </a:rPr>
              <a:t>Внезапно возникшая асимметрия лица</a:t>
            </a:r>
            <a:endParaRPr/>
          </a:p>
          <a:p>
            <a:pPr marL="514350" indent="-514350">
              <a:spcAft>
                <a:spcPts val="600"/>
              </a:spcAft>
              <a:buClr>
                <a:srgbClr val="FF0000"/>
              </a:buClr>
              <a:buFont typeface="+mj-lt"/>
              <a:buAutoNum type="arabicPeriod"/>
              <a:defRPr/>
            </a:pPr>
            <a:r>
              <a:rPr lang="ru-RU" sz="2400">
                <a:solidFill>
                  <a:prstClr val="black"/>
                </a:solidFill>
              </a:rPr>
              <a:t>Слабость или онемение в руке или ноге</a:t>
            </a:r>
            <a:endParaRPr/>
          </a:p>
          <a:p>
            <a:pPr marL="514350" indent="-514350">
              <a:spcAft>
                <a:spcPts val="600"/>
              </a:spcAft>
              <a:buClr>
                <a:srgbClr val="FF0000"/>
              </a:buClr>
              <a:buFont typeface="+mj-lt"/>
              <a:buAutoNum type="arabicPeriod"/>
              <a:defRPr/>
            </a:pPr>
            <a:r>
              <a:rPr lang="ru-RU" sz="2400">
                <a:solidFill>
                  <a:prstClr val="black"/>
                </a:solidFill>
              </a:rPr>
              <a:t>Спутанность сознания </a:t>
            </a:r>
            <a:endParaRPr/>
          </a:p>
          <a:p>
            <a:pPr marL="514350" indent="-514350">
              <a:spcAft>
                <a:spcPts val="600"/>
              </a:spcAft>
              <a:buClr>
                <a:srgbClr val="FF0000"/>
              </a:buClr>
              <a:buFont typeface="+mj-lt"/>
              <a:buAutoNum type="arabicPeriod"/>
              <a:defRPr/>
            </a:pPr>
            <a:r>
              <a:rPr lang="ru-RU" sz="2400">
                <a:solidFill>
                  <a:prstClr val="black"/>
                </a:solidFill>
              </a:rPr>
              <a:t>Внезапное нарушение зрения </a:t>
            </a:r>
            <a:endParaRPr/>
          </a:p>
          <a:p>
            <a:pPr marL="514350" indent="-514350">
              <a:spcAft>
                <a:spcPts val="600"/>
              </a:spcAft>
              <a:buClr>
                <a:srgbClr val="FF0000"/>
              </a:buClr>
              <a:buFont typeface="+mj-lt"/>
              <a:buAutoNum type="arabicPeriod"/>
              <a:defRPr/>
            </a:pPr>
            <a:r>
              <a:rPr lang="ru-RU" sz="2400">
                <a:solidFill>
                  <a:prstClr val="black"/>
                </a:solidFill>
              </a:rPr>
              <a:t>Очень сильная головная боль</a:t>
            </a:r>
            <a:endParaRPr/>
          </a:p>
          <a:p>
            <a:pPr marL="514350" indent="-514350">
              <a:spcAft>
                <a:spcPts val="600"/>
              </a:spcAft>
              <a:buClr>
                <a:srgbClr val="FF0000"/>
              </a:buClr>
              <a:buFont typeface="+mj-lt"/>
              <a:buAutoNum type="arabicPeriod"/>
              <a:defRPr/>
            </a:pPr>
            <a:r>
              <a:rPr lang="ru-RU" sz="2400">
                <a:solidFill>
                  <a:prstClr val="black"/>
                </a:solidFill>
              </a:rPr>
              <a:t>Головокружение</a:t>
            </a:r>
            <a:endParaRPr/>
          </a:p>
          <a:p>
            <a:pPr marL="514350" indent="-514350">
              <a:spcAft>
                <a:spcPts val="600"/>
              </a:spcAft>
              <a:buClr>
                <a:srgbClr val="FF0000"/>
              </a:buClr>
              <a:buFont typeface="+mj-lt"/>
              <a:buAutoNum type="arabicPeriod"/>
              <a:defRPr/>
            </a:pPr>
            <a:r>
              <a:rPr lang="ru-RU" sz="2400">
                <a:solidFill>
                  <a:prstClr val="black"/>
                </a:solidFill>
              </a:rPr>
              <a:t>Ни один из перечисленных</a:t>
            </a:r>
            <a:endParaRPr/>
          </a:p>
          <a:p>
            <a:pPr marL="514350" indent="-514350">
              <a:spcAft>
                <a:spcPts val="600"/>
              </a:spcAft>
              <a:buClr>
                <a:srgbClr val="FF0000"/>
              </a:buClr>
              <a:buFont typeface="+mj-lt"/>
              <a:buAutoNum type="arabicPeriod"/>
              <a:defRPr/>
            </a:pPr>
            <a:r>
              <a:rPr lang="ru-RU" sz="2400" b="1">
                <a:solidFill>
                  <a:srgbClr val="C00000"/>
                </a:solidFill>
              </a:rPr>
              <a:t>Все перечисленные симптомы</a:t>
            </a:r>
            <a:endParaRPr/>
          </a:p>
        </p:txBody>
      </p:sp>
      <p:sp>
        <p:nvSpPr>
          <p:cNvPr id="6" name="Прямоугольник 6"/>
          <p:cNvSpPr/>
          <p:nvPr/>
        </p:nvSpPr>
        <p:spPr bwMode="auto">
          <a:xfrm>
            <a:off x="510738" y="1307669"/>
            <a:ext cx="8008128" cy="45719"/>
          </a:xfrm>
          <a:prstGeom prst="rect">
            <a:avLst/>
          </a:prstGeom>
          <a:solidFill>
            <a:schemeClr val="accent6">
              <a:lumMod val="75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ru-RU">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Arial"/>
        <a:cs typeface="Arial"/>
      </a:majorFont>
      <a:minorFont>
        <a:latin typeface="Arial"/>
        <a:ea typeface="Arial"/>
        <a:cs typeface="Arial"/>
      </a:minorFont>
    </a:fontScheme>
    <a:fmtScheme name="Стандартная">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5065</Words>
  <Application>Microsoft Office PowerPoint</Application>
  <DocSecurity>0</DocSecurity>
  <PresentationFormat>Экран (4:3)</PresentationFormat>
  <Paragraphs>588</Paragraphs>
  <Slides>86</Slides>
  <Notes>1</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4</vt:i4>
      </vt:variant>
      <vt:variant>
        <vt:lpstr>Заголовки слайдов</vt:lpstr>
      </vt:variant>
      <vt:variant>
        <vt:i4>86</vt:i4>
      </vt:variant>
    </vt:vector>
  </HeadingPairs>
  <TitlesOfParts>
    <vt:vector size="100" baseType="lpstr">
      <vt:lpstr>Gulim</vt:lpstr>
      <vt:lpstr>MS PGothic</vt:lpstr>
      <vt:lpstr>Arial</vt:lpstr>
      <vt:lpstr>Arial </vt:lpstr>
      <vt:lpstr>Calibri</vt:lpstr>
      <vt:lpstr>Lucida Sans</vt:lpstr>
      <vt:lpstr>NewtonC</vt:lpstr>
      <vt:lpstr>Times New Roman</vt:lpstr>
      <vt:lpstr>Trebuchet MS</vt:lpstr>
      <vt:lpstr>Wingdings</vt:lpstr>
      <vt:lpstr>Тема Office</vt:lpstr>
      <vt:lpstr>Оформление по умолчанию</vt:lpstr>
      <vt:lpstr>1_Тема Office</vt:lpstr>
      <vt:lpstr>2_Тема Office</vt:lpstr>
      <vt:lpstr>Презентация PowerPoint</vt:lpstr>
      <vt:lpstr>Презентация PowerPoint</vt:lpstr>
      <vt:lpstr>Острое нарушение мозгового кровообращения  (инсульт)  – это повреждение мозга, длящееся более 24 часов, при котором  участок мозговой ткани погибает вследствие нарушения его кровоснабжения</vt:lpstr>
      <vt:lpstr>Ишемический инсульт</vt:lpstr>
      <vt:lpstr>Ишемический инсульт</vt:lpstr>
      <vt:lpstr>Геморрагический инсульт</vt:lpstr>
      <vt:lpstr>Презентация PowerPoint</vt:lpstr>
      <vt:lpstr>Презентация PowerPoint</vt:lpstr>
      <vt:lpstr>Презентация PowerPoint</vt:lpstr>
      <vt:lpstr>Презентация PowerPoint</vt:lpstr>
      <vt:lpstr>Движение</vt:lpstr>
      <vt:lpstr>Презентация PowerPoint</vt:lpstr>
      <vt:lpstr>Они могут появляться отдельно или в комбинации с симптомами  У.Д.А.Р. </vt:lpstr>
      <vt:lpstr>Презентация PowerPoint</vt:lpstr>
      <vt:lpstr>Симптомы инсульта</vt:lpstr>
      <vt:lpstr>Симптомы инсульта</vt:lpstr>
      <vt:lpstr>Симптомы инсульта</vt:lpstr>
      <vt:lpstr>Симптомы инсульта</vt:lpstr>
      <vt:lpstr>ТЕСТ: Распознать инсульт</vt:lpstr>
      <vt:lpstr>Презентация PowerPoint</vt:lpstr>
      <vt:lpstr>Что делать при признаках инсульта?</vt:lpstr>
      <vt:lpstr>Что делать при признаках инсульта?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Факторы риска мозгового инсульта:  повышенное артериальное давление</vt:lpstr>
      <vt:lpstr>Что такое артериальная гипертония?</vt:lpstr>
      <vt:lpstr>Презентация PowerPoint</vt:lpstr>
      <vt:lpstr>Презентация PowerPoint</vt:lpstr>
      <vt:lpstr>Категории артериального давления</vt:lpstr>
      <vt:lpstr>К какому уровню артериального давления нужно стремиться больным с артериальной гипертонией? </vt:lpstr>
      <vt:lpstr>К какому уровню артериального давления нужно стремиться больным с артериальной гипертонией?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Польза отказа от курения</vt:lpstr>
      <vt:lpstr>Здоровое питание   рекомендуется как основа и важнейший компонент профилактики  сердечно-сосудистых заболеваний и их осложнений</vt:lpstr>
      <vt:lpstr>Какая самая главная рекомендация по здоровому питанию способствует профилактике инфаркта миокарда и других сердечно-сосудистых заболеваний? </vt:lpstr>
      <vt:lpstr>Какая самая главная рекомендация по здоровому питанию способствует профилактике инфаркта миокарда и других сердечно-сосудистых заболеваний? </vt:lpstr>
      <vt:lpstr>«5 порций овощей и фруктов в день»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Чрезмерное потребление алкоголя увеличивает риск мозгового инсульта</vt:lpstr>
      <vt:lpstr>Презентация PowerPoint</vt:lpstr>
      <vt:lpstr>Презентация PowerPoint</vt:lpstr>
      <vt:lpstr>Презентация PowerPoint</vt:lpstr>
      <vt:lpstr>Окружность талии</vt:lpstr>
      <vt:lpstr>Контролируйте свою массу тела!</vt:lpstr>
      <vt:lpstr>Презентация PowerPoint</vt:lpstr>
      <vt:lpstr>Презентация PowerPoint</vt:lpstr>
      <vt:lpstr>Презентация PowerPoint</vt:lpstr>
      <vt:lpstr>Презентация PowerPoint</vt:lpstr>
      <vt:lpstr>К  какому уровню артериального давления нужно стремиться больным с сахарным диабетом?</vt:lpstr>
      <vt:lpstr>К  какому уровню артериального давления нужно стремиться больным с сахарным диабетом?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ПРОЙДИТЕ ДИСПАНСЕРИЗАЦИЮ! ПОСЕТИТЕ ЦЕНТР ЗДОРОВЬЯ! БУДЬТЕ ЗДОРОВЫ!</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subject/>
  <dc:creator>Юферева Юлия Михайловна</dc:creator>
  <cp:keywords/>
  <dc:description/>
  <cp:lastModifiedBy>Наталья Епифанова</cp:lastModifiedBy>
  <cp:revision>247</cp:revision>
  <dcterms:created xsi:type="dcterms:W3CDTF">2018-04-27T07:57:35Z</dcterms:created>
  <dcterms:modified xsi:type="dcterms:W3CDTF">2021-08-10T13:57:29Z</dcterms:modified>
  <cp:category/>
  <dc:identifier/>
  <cp:contentStatus/>
  <dc:language/>
  <cp:version/>
</cp:coreProperties>
</file>